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335" r:id="rId6"/>
    <p:sldId id="336" r:id="rId7"/>
    <p:sldId id="337" r:id="rId8"/>
    <p:sldId id="257" r:id="rId9"/>
    <p:sldId id="258" r:id="rId10"/>
    <p:sldId id="259" r:id="rId11"/>
    <p:sldId id="260" r:id="rId12"/>
    <p:sldId id="261" r:id="rId13"/>
    <p:sldId id="262" r:id="rId14"/>
    <p:sldId id="332" r:id="rId15"/>
    <p:sldId id="265" r:id="rId16"/>
    <p:sldId id="333" r:id="rId17"/>
    <p:sldId id="266" r:id="rId18"/>
    <p:sldId id="263" r:id="rId19"/>
    <p:sldId id="338" r:id="rId20"/>
    <p:sldId id="267" r:id="rId21"/>
    <p:sldId id="287" r:id="rId22"/>
    <p:sldId id="269" r:id="rId23"/>
    <p:sldId id="339" r:id="rId24"/>
    <p:sldId id="264" r:id="rId25"/>
    <p:sldId id="270" r:id="rId26"/>
    <p:sldId id="273" r:id="rId27"/>
    <p:sldId id="272" r:id="rId28"/>
    <p:sldId id="271" r:id="rId29"/>
    <p:sldId id="276" r:id="rId30"/>
    <p:sldId id="275" r:id="rId31"/>
    <p:sldId id="274" r:id="rId32"/>
    <p:sldId id="279" r:id="rId33"/>
    <p:sldId id="278" r:id="rId34"/>
    <p:sldId id="277" r:id="rId35"/>
    <p:sldId id="286" r:id="rId36"/>
    <p:sldId id="281" r:id="rId37"/>
    <p:sldId id="283" r:id="rId38"/>
    <p:sldId id="280" r:id="rId39"/>
    <p:sldId id="282" r:id="rId40"/>
    <p:sldId id="284" r:id="rId41"/>
    <p:sldId id="285" r:id="rId42"/>
    <p:sldId id="291" r:id="rId43"/>
    <p:sldId id="288" r:id="rId44"/>
    <p:sldId id="289" r:id="rId45"/>
    <p:sldId id="290" r:id="rId46"/>
    <p:sldId id="292" r:id="rId47"/>
    <p:sldId id="293" r:id="rId48"/>
    <p:sldId id="295" r:id="rId49"/>
    <p:sldId id="294" r:id="rId50"/>
    <p:sldId id="296" r:id="rId51"/>
    <p:sldId id="297" r:id="rId52"/>
    <p:sldId id="298" r:id="rId53"/>
    <p:sldId id="299" r:id="rId54"/>
    <p:sldId id="300" r:id="rId55"/>
    <p:sldId id="301" r:id="rId56"/>
    <p:sldId id="302" r:id="rId57"/>
    <p:sldId id="303" r:id="rId58"/>
    <p:sldId id="304" r:id="rId59"/>
    <p:sldId id="305" r:id="rId60"/>
    <p:sldId id="306" r:id="rId61"/>
    <p:sldId id="310" r:id="rId62"/>
    <p:sldId id="309" r:id="rId63"/>
    <p:sldId id="311" r:id="rId64"/>
    <p:sldId id="334" r:id="rId65"/>
    <p:sldId id="312" r:id="rId66"/>
    <p:sldId id="317" r:id="rId67"/>
    <p:sldId id="307" r:id="rId68"/>
    <p:sldId id="308" r:id="rId69"/>
    <p:sldId id="313" r:id="rId70"/>
    <p:sldId id="314" r:id="rId71"/>
    <p:sldId id="315" r:id="rId72"/>
    <p:sldId id="318" r:id="rId73"/>
    <p:sldId id="319" r:id="rId74"/>
    <p:sldId id="320" r:id="rId75"/>
    <p:sldId id="321" r:id="rId76"/>
    <p:sldId id="322" r:id="rId77"/>
    <p:sldId id="323" r:id="rId78"/>
    <p:sldId id="324" r:id="rId79"/>
    <p:sldId id="325" r:id="rId80"/>
    <p:sldId id="328" r:id="rId81"/>
    <p:sldId id="326" r:id="rId82"/>
    <p:sldId id="327" r:id="rId83"/>
    <p:sldId id="329" r:id="rId84"/>
    <p:sldId id="331" r:id="rId85"/>
  </p:sldIdLst>
  <p:sldSz cx="12192000" cy="6858000"/>
  <p:notesSz cx="6858000" cy="9144000"/>
  <p:defaultText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4A8E"/>
    <a:srgbClr val="C3C3C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Estilo Médio 2 - Ênfase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Estilo Médio 2 - Ênfase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5501" autoAdjust="0"/>
  </p:normalViewPr>
  <p:slideViewPr>
    <p:cSldViewPr snapToGrid="0">
      <p:cViewPr varScale="1">
        <p:scale>
          <a:sx n="69" d="100"/>
          <a:sy n="69" d="100"/>
        </p:scale>
        <p:origin x="558" y="60"/>
      </p:cViewPr>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slide" Target="slides/slide59.xml"/><Relationship Id="rId68" Type="http://schemas.openxmlformats.org/officeDocument/2006/relationships/slide" Target="slides/slide64.xml"/><Relationship Id="rId84" Type="http://schemas.openxmlformats.org/officeDocument/2006/relationships/slide" Target="slides/slide80.xml"/><Relationship Id="rId89" Type="http://schemas.openxmlformats.org/officeDocument/2006/relationships/tableStyles" Target="tableStyles.xml"/><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slide" Target="slides/slide70.xml"/><Relationship Id="rId79" Type="http://schemas.openxmlformats.org/officeDocument/2006/relationships/slide" Target="slides/slide75.xml"/><Relationship Id="rId5" Type="http://schemas.openxmlformats.org/officeDocument/2006/relationships/slide" Target="slides/slide1.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slide" Target="slides/slide60.xml"/><Relationship Id="rId69" Type="http://schemas.openxmlformats.org/officeDocument/2006/relationships/slide" Target="slides/slide65.xml"/><Relationship Id="rId77" Type="http://schemas.openxmlformats.org/officeDocument/2006/relationships/slide" Target="slides/slide73.xml"/><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slide" Target="slides/slide68.xml"/><Relationship Id="rId80" Type="http://schemas.openxmlformats.org/officeDocument/2006/relationships/slide" Target="slides/slide76.xml"/><Relationship Id="rId85" Type="http://schemas.openxmlformats.org/officeDocument/2006/relationships/slide" Target="slides/slide8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slide" Target="slides/slide63.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slide" Target="slides/slide58.xml"/><Relationship Id="rId70" Type="http://schemas.openxmlformats.org/officeDocument/2006/relationships/slide" Target="slides/slide66.xml"/><Relationship Id="rId75" Type="http://schemas.openxmlformats.org/officeDocument/2006/relationships/slide" Target="slides/slide71.xml"/><Relationship Id="rId83" Type="http://schemas.openxmlformats.org/officeDocument/2006/relationships/slide" Target="slides/slide79.xml"/><Relationship Id="rId88"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slide" Target="slides/slide61.xml"/><Relationship Id="rId73" Type="http://schemas.openxmlformats.org/officeDocument/2006/relationships/slide" Target="slides/slide69.xml"/><Relationship Id="rId78" Type="http://schemas.openxmlformats.org/officeDocument/2006/relationships/slide" Target="slides/slide74.xml"/><Relationship Id="rId81" Type="http://schemas.openxmlformats.org/officeDocument/2006/relationships/slide" Target="slides/slide77.xml"/><Relationship Id="rId86"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slide" Target="slides/slide72.xml"/><Relationship Id="rId7" Type="http://schemas.openxmlformats.org/officeDocument/2006/relationships/slide" Target="slides/slide3.xml"/><Relationship Id="rId71" Type="http://schemas.openxmlformats.org/officeDocument/2006/relationships/slide" Target="slides/slide67.xml"/><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slide" Target="slides/slide62.xml"/><Relationship Id="rId87" Type="http://schemas.openxmlformats.org/officeDocument/2006/relationships/viewProps" Target="viewProps.xml"/><Relationship Id="rId61" Type="http://schemas.openxmlformats.org/officeDocument/2006/relationships/slide" Target="slides/slide57.xml"/><Relationship Id="rId82" Type="http://schemas.openxmlformats.org/officeDocument/2006/relationships/slide" Target="slides/slide78.xml"/><Relationship Id="rId19" Type="http://schemas.openxmlformats.org/officeDocument/2006/relationships/slide" Target="slides/slide15.xml"/></Relationships>
</file>

<file path=ppt/media/hdphoto1.wdp>
</file>

<file path=ppt/media/hdphoto2.wdp>
</file>

<file path=ppt/media/image1.jpg>
</file>

<file path=ppt/media/image10.png>
</file>

<file path=ppt/media/image11.png>
</file>

<file path=ppt/media/image12.jpg>
</file>

<file path=ppt/media/image13.jpe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de títul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ctrTitle"/>
          </p:nvPr>
        </p:nvSpPr>
        <p:spPr>
          <a:xfrm>
            <a:off x="588498" y="2897944"/>
            <a:ext cx="11380764" cy="1170576"/>
          </a:xfrm>
        </p:spPr>
        <p:txBody>
          <a:bodyPr anchor="b"/>
          <a:lstStyle>
            <a:lvl1pPr algn="ctr">
              <a:defRPr sz="6000">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Subtítulo 2"/>
          <p:cNvSpPr>
            <a:spLocks noGrp="1"/>
          </p:cNvSpPr>
          <p:nvPr>
            <p:ph type="subTitle" idx="1"/>
          </p:nvPr>
        </p:nvSpPr>
        <p:spPr>
          <a:xfrm>
            <a:off x="1706880" y="4130998"/>
            <a:ext cx="9144000" cy="730810"/>
          </a:xfrm>
        </p:spPr>
        <p:txBody>
          <a:bodyPr/>
          <a:lstStyle>
            <a:lvl1pPr marL="0" indent="0" algn="ctr">
              <a:buNone/>
              <a:defRPr sz="2400">
                <a:solidFill>
                  <a:schemeClr val="accent1">
                    <a:lumMod val="50000"/>
                  </a:schemeClr>
                </a:solidFill>
                <a:latin typeface="Helvetica" panose="020B0604020202020204" pitchFamily="34" charset="0"/>
                <a:cs typeface="Helvetica"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17/01/2026</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1329876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a:t>Clique para editar o título mestre</a:t>
            </a:r>
          </a:p>
        </p:txBody>
      </p:sp>
      <p:sp>
        <p:nvSpPr>
          <p:cNvPr id="3" name="Espaço Reservado para Texto Vertical 2"/>
          <p:cNvSpPr>
            <a:spLocks noGrp="1"/>
          </p:cNvSpPr>
          <p:nvPr>
            <p:ph type="body" orient="vert" idx="1"/>
          </p:nvPr>
        </p:nvSpPr>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17/01/2026</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35070103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Título Vertical 1"/>
          <p:cNvSpPr>
            <a:spLocks noGrp="1"/>
          </p:cNvSpPr>
          <p:nvPr>
            <p:ph type="title" orient="vert"/>
          </p:nvPr>
        </p:nvSpPr>
        <p:spPr>
          <a:xfrm>
            <a:off x="8724900" y="365125"/>
            <a:ext cx="2628900" cy="5811838"/>
          </a:xfrm>
        </p:spPr>
        <p:txBody>
          <a:bodyPr vert="eaVert"/>
          <a:lstStyle/>
          <a:p>
            <a:r>
              <a:rPr lang="pt-BR"/>
              <a:t>Clique para editar o título mestre</a:t>
            </a:r>
          </a:p>
        </p:txBody>
      </p:sp>
      <p:sp>
        <p:nvSpPr>
          <p:cNvPr id="3" name="Espaço Reservado para Texto Vertical 2"/>
          <p:cNvSpPr>
            <a:spLocks noGrp="1"/>
          </p:cNvSpPr>
          <p:nvPr>
            <p:ph type="body" orient="vert" idx="1"/>
          </p:nvPr>
        </p:nvSpPr>
        <p:spPr>
          <a:xfrm>
            <a:off x="838200" y="365125"/>
            <a:ext cx="7734300" cy="5811838"/>
          </a:xfrm>
        </p:spPr>
        <p:txBody>
          <a:bodyPr vert="eaVert"/>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17/01/2026</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74208850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0" y="224449"/>
            <a:ext cx="12023188" cy="858764"/>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Espaço Reservado para Conteúdo 2"/>
          <p:cNvSpPr>
            <a:spLocks noGrp="1"/>
          </p:cNvSpPr>
          <p:nvPr>
            <p:ph idx="1"/>
          </p:nvPr>
        </p:nvSpPr>
        <p:spPr>
          <a:xfrm>
            <a:off x="317694" y="1291053"/>
            <a:ext cx="11705493" cy="4351338"/>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vl2pPr>
              <a:defRPr>
                <a:solidFill>
                  <a:schemeClr val="accent1">
                    <a:lumMod val="50000"/>
                  </a:schemeClr>
                </a:solidFill>
                <a:latin typeface="Helvetica" panose="020B0604020202020204" pitchFamily="34" charset="0"/>
                <a:cs typeface="Helvetica" panose="020B0604020202020204" pitchFamily="34" charset="0"/>
              </a:defRPr>
            </a:lvl2pPr>
            <a:lvl3pPr>
              <a:defRPr>
                <a:solidFill>
                  <a:schemeClr val="accent1">
                    <a:lumMod val="50000"/>
                  </a:schemeClr>
                </a:solidFill>
                <a:latin typeface="Helvetica" panose="020B0604020202020204" pitchFamily="34" charset="0"/>
                <a:cs typeface="Helvetica" panose="020B0604020202020204" pitchFamily="34" charset="0"/>
              </a:defRPr>
            </a:lvl3pPr>
            <a:lvl4pPr>
              <a:defRPr>
                <a:solidFill>
                  <a:schemeClr val="accent1">
                    <a:lumMod val="50000"/>
                  </a:schemeClr>
                </a:solidFill>
                <a:latin typeface="Helvetica" panose="020B0604020202020204" pitchFamily="34" charset="0"/>
                <a:cs typeface="Helvetica" panose="020B0604020202020204" pitchFamily="34" charset="0"/>
              </a:defRPr>
            </a:lvl4pPr>
            <a:lvl5pPr>
              <a:defRPr>
                <a:solidFill>
                  <a:schemeClr val="accent1">
                    <a:lumMod val="50000"/>
                  </a:schemeClr>
                </a:solidFill>
                <a:latin typeface="Helvetica" panose="020B0604020202020204" pitchFamily="34" charset="0"/>
                <a:cs typeface="Helvetica" panose="020B0604020202020204" pitchFamily="34" charset="0"/>
              </a:defRPr>
            </a:lvl5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17/01/2026</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236980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ítulo 1"/>
          <p:cNvSpPr>
            <a:spLocks noGrp="1"/>
          </p:cNvSpPr>
          <p:nvPr>
            <p:ph type="title"/>
          </p:nvPr>
        </p:nvSpPr>
        <p:spPr>
          <a:xfrm>
            <a:off x="838200" y="513984"/>
            <a:ext cx="10515600" cy="3467173"/>
          </a:xfrm>
        </p:spPr>
        <p:txBody>
          <a:bodyPr anchor="b">
            <a:normAutofit/>
          </a:bodyPr>
          <a:lstStyle>
            <a:lvl1pPr>
              <a:defRPr sz="5400">
                <a:solidFill>
                  <a:schemeClr val="accent1">
                    <a:lumMod val="50000"/>
                  </a:schemeClr>
                </a:solidFill>
                <a:latin typeface="Helvetica" panose="020B0604020202020204" pitchFamily="34" charset="0"/>
                <a:cs typeface="Helvetica" panose="020B0604020202020204" pitchFamily="34" charset="0"/>
              </a:defRPr>
            </a:lvl1pPr>
          </a:lstStyle>
          <a:p>
            <a:r>
              <a:rPr lang="pt-BR" dirty="0"/>
              <a:t>Clique para editar o título mestre</a:t>
            </a:r>
          </a:p>
        </p:txBody>
      </p:sp>
      <p:sp>
        <p:nvSpPr>
          <p:cNvPr id="3" name="Espaço Reservado para Texto 2"/>
          <p:cNvSpPr>
            <a:spLocks noGrp="1"/>
          </p:cNvSpPr>
          <p:nvPr>
            <p:ph type="body" idx="1"/>
          </p:nvPr>
        </p:nvSpPr>
        <p:spPr>
          <a:xfrm>
            <a:off x="838200" y="3981157"/>
            <a:ext cx="10515600" cy="912739"/>
          </a:xfrm>
        </p:spPr>
        <p:txBody>
          <a:bodyPr/>
          <a:lstStyle>
            <a:lvl1pPr marL="0" indent="0">
              <a:buNone/>
              <a:defRPr sz="2400">
                <a:solidFill>
                  <a:schemeClr val="tx1">
                    <a:tint val="75000"/>
                  </a:schemeClr>
                </a:solidFill>
                <a:latin typeface="Helvetica" panose="020B0604020202020204" pitchFamily="34" charset="0"/>
                <a:cs typeface="Helvetica" panose="020B0604020202020204" pitchFamily="34" charset="0"/>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dirty="0"/>
              <a:t>Clique para editar o texto mestre</a:t>
            </a:r>
          </a:p>
        </p:txBody>
      </p:sp>
      <p:sp>
        <p:nvSpPr>
          <p:cNvPr id="4" name="Espaço Reservado para Data 3"/>
          <p:cNvSpPr>
            <a:spLocks noGrp="1"/>
          </p:cNvSpPr>
          <p:nvPr>
            <p:ph type="dt" sz="half" idx="10"/>
          </p:nvPr>
        </p:nvSpPr>
        <p:spPr/>
        <p:txBody>
          <a:bodyPr/>
          <a:lstStyle/>
          <a:p>
            <a:fld id="{9642BF85-54FF-46CE-B398-87F998CFD60B}" type="datetimeFigureOut">
              <a:rPr lang="pt-BR" smtClean="0"/>
              <a:t>17/01/2026</a:t>
            </a:fld>
            <a:endParaRPr lang="pt-BR"/>
          </a:p>
        </p:txBody>
      </p:sp>
      <p:sp>
        <p:nvSpPr>
          <p:cNvPr id="5" name="Espaço Reservado para Rodapé 4"/>
          <p:cNvSpPr>
            <a:spLocks noGrp="1"/>
          </p:cNvSpPr>
          <p:nvPr>
            <p:ph type="ftr" sz="quarter" idx="11"/>
          </p:nvPr>
        </p:nvSpPr>
        <p:spPr/>
        <p:txBody>
          <a:bodyPr/>
          <a:lstStyle/>
          <a:p>
            <a:endParaRPr lang="pt-BR"/>
          </a:p>
        </p:txBody>
      </p:sp>
      <p:sp>
        <p:nvSpPr>
          <p:cNvPr id="6" name="Espaço Reservado para Número de Slide 5"/>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784412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ítulo 1"/>
          <p:cNvSpPr>
            <a:spLocks noGrp="1"/>
          </p:cNvSpPr>
          <p:nvPr>
            <p:ph type="title"/>
          </p:nvPr>
        </p:nvSpPr>
        <p:spPr>
          <a:xfrm>
            <a:off x="0" y="154111"/>
            <a:ext cx="12192000" cy="830628"/>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Espaço Reservado para Conteúdo 2"/>
          <p:cNvSpPr>
            <a:spLocks noGrp="1"/>
          </p:cNvSpPr>
          <p:nvPr>
            <p:ph sz="half" idx="1"/>
          </p:nvPr>
        </p:nvSpPr>
        <p:spPr>
          <a:xfrm>
            <a:off x="838200" y="1825625"/>
            <a:ext cx="5181600" cy="435133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Conteúdo 3"/>
          <p:cNvSpPr>
            <a:spLocks noGrp="1"/>
          </p:cNvSpPr>
          <p:nvPr>
            <p:ph sz="half" idx="2"/>
          </p:nvPr>
        </p:nvSpPr>
        <p:spPr>
          <a:xfrm>
            <a:off x="6172200" y="1825625"/>
            <a:ext cx="5181600" cy="435133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17/01/2026</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1452973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ítulo 1"/>
          <p:cNvSpPr>
            <a:spLocks noGrp="1"/>
          </p:cNvSpPr>
          <p:nvPr>
            <p:ph type="title"/>
          </p:nvPr>
        </p:nvSpPr>
        <p:spPr>
          <a:xfrm>
            <a:off x="839788" y="365125"/>
            <a:ext cx="10515600" cy="1325563"/>
          </a:xfrm>
        </p:spPr>
        <p:txBody>
          <a:bodyPr/>
          <a:lstStyle/>
          <a:p>
            <a:r>
              <a:rPr lang="pt-BR"/>
              <a:t>Clique para editar o título mestre</a:t>
            </a:r>
          </a:p>
        </p:txBody>
      </p:sp>
      <p:sp>
        <p:nvSpPr>
          <p:cNvPr id="3" name="Espaço Reservado para Texto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4" name="Espaço Reservado para Conteúdo 3"/>
          <p:cNvSpPr>
            <a:spLocks noGrp="1"/>
          </p:cNvSpPr>
          <p:nvPr>
            <p:ph sz="half" idx="2"/>
          </p:nvPr>
        </p:nvSpPr>
        <p:spPr>
          <a:xfrm>
            <a:off x="839788" y="2505075"/>
            <a:ext cx="5157787"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5" name="Espaço Reservado para Texto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Clique para editar o texto mestre</a:t>
            </a:r>
          </a:p>
        </p:txBody>
      </p:sp>
      <p:sp>
        <p:nvSpPr>
          <p:cNvPr id="6" name="Espaço Reservado para Conteúdo 5"/>
          <p:cNvSpPr>
            <a:spLocks noGrp="1"/>
          </p:cNvSpPr>
          <p:nvPr>
            <p:ph sz="quarter" idx="4"/>
          </p:nvPr>
        </p:nvSpPr>
        <p:spPr>
          <a:xfrm>
            <a:off x="6172200" y="2505075"/>
            <a:ext cx="5183188" cy="3684588"/>
          </a:xfrm>
        </p:spPr>
        <p:txBody>
          <a:body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7" name="Espaço Reservado para Data 6"/>
          <p:cNvSpPr>
            <a:spLocks noGrp="1"/>
          </p:cNvSpPr>
          <p:nvPr>
            <p:ph type="dt" sz="half" idx="10"/>
          </p:nvPr>
        </p:nvSpPr>
        <p:spPr/>
        <p:txBody>
          <a:bodyPr/>
          <a:lstStyle/>
          <a:p>
            <a:fld id="{9642BF85-54FF-46CE-B398-87F998CFD60B}" type="datetimeFigureOut">
              <a:rPr lang="pt-BR" smtClean="0"/>
              <a:t>17/01/2026</a:t>
            </a:fld>
            <a:endParaRPr lang="pt-BR"/>
          </a:p>
        </p:txBody>
      </p:sp>
      <p:sp>
        <p:nvSpPr>
          <p:cNvPr id="8" name="Espaço Reservado para Rodapé 7"/>
          <p:cNvSpPr>
            <a:spLocks noGrp="1"/>
          </p:cNvSpPr>
          <p:nvPr>
            <p:ph type="ftr" sz="quarter" idx="11"/>
          </p:nvPr>
        </p:nvSpPr>
        <p:spPr/>
        <p:txBody>
          <a:bodyPr/>
          <a:lstStyle/>
          <a:p>
            <a:endParaRPr lang="pt-BR"/>
          </a:p>
        </p:txBody>
      </p:sp>
      <p:sp>
        <p:nvSpPr>
          <p:cNvPr id="9" name="Espaço Reservado para Número de Slide 8"/>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9048001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ítulo 1"/>
          <p:cNvSpPr>
            <a:spLocks noGrp="1"/>
          </p:cNvSpPr>
          <p:nvPr>
            <p:ph type="title"/>
          </p:nvPr>
        </p:nvSpPr>
        <p:spPr>
          <a:xfrm>
            <a:off x="0" y="154110"/>
            <a:ext cx="12192000" cy="985373"/>
          </a:xfrm>
        </p:spPr>
        <p:txBody>
          <a:bodyPr/>
          <a:lstStyle>
            <a:lvl1pPr>
              <a:defRPr>
                <a:solidFill>
                  <a:schemeClr val="accent1">
                    <a:lumMod val="50000"/>
                  </a:schemeClr>
                </a:solidFill>
                <a:latin typeface="Helvetica" panose="020B0604020202020204" pitchFamily="34" charset="0"/>
                <a:cs typeface="Helvetica" panose="020B0604020202020204" pitchFamily="34" charset="0"/>
              </a:defRPr>
            </a:lvl1pPr>
          </a:lstStyle>
          <a:p>
            <a:r>
              <a:rPr lang="pt-BR"/>
              <a:t>Clique para editar o título mestre</a:t>
            </a:r>
          </a:p>
        </p:txBody>
      </p:sp>
      <p:sp>
        <p:nvSpPr>
          <p:cNvPr id="3" name="Espaço Reservado para Data 2"/>
          <p:cNvSpPr>
            <a:spLocks noGrp="1"/>
          </p:cNvSpPr>
          <p:nvPr>
            <p:ph type="dt" sz="half" idx="10"/>
          </p:nvPr>
        </p:nvSpPr>
        <p:spPr/>
        <p:txBody>
          <a:bodyPr/>
          <a:lstStyle/>
          <a:p>
            <a:fld id="{9642BF85-54FF-46CE-B398-87F998CFD60B}" type="datetimeFigureOut">
              <a:rPr lang="pt-BR" smtClean="0"/>
              <a:t>17/01/2026</a:t>
            </a:fld>
            <a:endParaRPr lang="pt-BR"/>
          </a:p>
        </p:txBody>
      </p:sp>
      <p:sp>
        <p:nvSpPr>
          <p:cNvPr id="4" name="Espaço Reservado para Rodapé 3"/>
          <p:cNvSpPr>
            <a:spLocks noGrp="1"/>
          </p:cNvSpPr>
          <p:nvPr>
            <p:ph type="ftr" sz="quarter" idx="11"/>
          </p:nvPr>
        </p:nvSpPr>
        <p:spPr/>
        <p:txBody>
          <a:bodyPr/>
          <a:lstStyle/>
          <a:p>
            <a:endParaRPr lang="pt-BR"/>
          </a:p>
        </p:txBody>
      </p:sp>
      <p:sp>
        <p:nvSpPr>
          <p:cNvPr id="5" name="Espaço Reservado para Número de Slide 4"/>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5009173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Espaço Reservado para Data 1"/>
          <p:cNvSpPr>
            <a:spLocks noGrp="1"/>
          </p:cNvSpPr>
          <p:nvPr>
            <p:ph type="dt" sz="half" idx="10"/>
          </p:nvPr>
        </p:nvSpPr>
        <p:spPr/>
        <p:txBody>
          <a:bodyPr/>
          <a:lstStyle/>
          <a:p>
            <a:fld id="{9642BF85-54FF-46CE-B398-87F998CFD60B}" type="datetimeFigureOut">
              <a:rPr lang="pt-BR" smtClean="0"/>
              <a:t>17/01/2026</a:t>
            </a:fld>
            <a:endParaRPr lang="pt-BR"/>
          </a:p>
        </p:txBody>
      </p:sp>
      <p:sp>
        <p:nvSpPr>
          <p:cNvPr id="3" name="Espaço Reservado para Rodapé 2"/>
          <p:cNvSpPr>
            <a:spLocks noGrp="1"/>
          </p:cNvSpPr>
          <p:nvPr>
            <p:ph type="ftr" sz="quarter" idx="11"/>
          </p:nvPr>
        </p:nvSpPr>
        <p:spPr/>
        <p:txBody>
          <a:bodyPr/>
          <a:lstStyle/>
          <a:p>
            <a:endParaRPr lang="pt-BR"/>
          </a:p>
        </p:txBody>
      </p:sp>
      <p:sp>
        <p:nvSpPr>
          <p:cNvPr id="4" name="Espaço Reservado para Número de Slide 3"/>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3088523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Conteúdo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pt-BR"/>
              <a:t>Clique para editar o texto mestre</a:t>
            </a:r>
          </a:p>
          <a:p>
            <a:pPr lvl="1"/>
            <a:r>
              <a:rPr lang="pt-BR"/>
              <a:t>Segundo nível</a:t>
            </a:r>
          </a:p>
          <a:p>
            <a:pPr lvl="2"/>
            <a:r>
              <a:rPr lang="pt-BR"/>
              <a:t>Terceiro nível</a:t>
            </a:r>
          </a:p>
          <a:p>
            <a:pPr lvl="3"/>
            <a:r>
              <a:rPr lang="pt-BR"/>
              <a:t>Quarto nível</a:t>
            </a:r>
          </a:p>
          <a:p>
            <a:pPr lvl="4"/>
            <a:r>
              <a:rPr lang="pt-BR"/>
              <a:t>Quinto nível</a:t>
            </a: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17/01/2026</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213758587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ítulo 1"/>
          <p:cNvSpPr>
            <a:spLocks noGrp="1"/>
          </p:cNvSpPr>
          <p:nvPr>
            <p:ph type="title"/>
          </p:nvPr>
        </p:nvSpPr>
        <p:spPr>
          <a:xfrm>
            <a:off x="839788" y="457200"/>
            <a:ext cx="3932237" cy="1600200"/>
          </a:xfrm>
        </p:spPr>
        <p:txBody>
          <a:bodyPr anchor="b"/>
          <a:lstStyle>
            <a:lvl1pPr>
              <a:defRPr sz="3200"/>
            </a:lvl1pPr>
          </a:lstStyle>
          <a:p>
            <a:r>
              <a:rPr lang="pt-BR"/>
              <a:t>Clique para editar o título mestre</a:t>
            </a:r>
          </a:p>
        </p:txBody>
      </p:sp>
      <p:sp>
        <p:nvSpPr>
          <p:cNvPr id="3" name="Espaço Reservado para Imagem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pt-BR"/>
          </a:p>
        </p:txBody>
      </p:sp>
      <p:sp>
        <p:nvSpPr>
          <p:cNvPr id="4" name="Espaço Reservado para Texto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Clique para editar o texto mestre</a:t>
            </a:r>
          </a:p>
        </p:txBody>
      </p:sp>
      <p:sp>
        <p:nvSpPr>
          <p:cNvPr id="5" name="Espaço Reservado para Data 4"/>
          <p:cNvSpPr>
            <a:spLocks noGrp="1"/>
          </p:cNvSpPr>
          <p:nvPr>
            <p:ph type="dt" sz="half" idx="10"/>
          </p:nvPr>
        </p:nvSpPr>
        <p:spPr/>
        <p:txBody>
          <a:bodyPr/>
          <a:lstStyle/>
          <a:p>
            <a:fld id="{9642BF85-54FF-46CE-B398-87F998CFD60B}" type="datetimeFigureOut">
              <a:rPr lang="pt-BR" smtClean="0"/>
              <a:t>17/01/2026</a:t>
            </a:fld>
            <a:endParaRPr lang="pt-BR"/>
          </a:p>
        </p:txBody>
      </p:sp>
      <p:sp>
        <p:nvSpPr>
          <p:cNvPr id="6" name="Espaço Reservado para Rodapé 5"/>
          <p:cNvSpPr>
            <a:spLocks noGrp="1"/>
          </p:cNvSpPr>
          <p:nvPr>
            <p:ph type="ftr" sz="quarter" idx="11"/>
          </p:nvPr>
        </p:nvSpPr>
        <p:spPr/>
        <p:txBody>
          <a:bodyPr/>
          <a:lstStyle/>
          <a:p>
            <a:endParaRPr lang="pt-BR"/>
          </a:p>
        </p:txBody>
      </p:sp>
      <p:sp>
        <p:nvSpPr>
          <p:cNvPr id="7" name="Espaço Reservado para Número de Slide 6"/>
          <p:cNvSpPr>
            <a:spLocks noGrp="1"/>
          </p:cNvSpPr>
          <p:nvPr>
            <p:ph type="sldNum" sz="quarter" idx="12"/>
          </p:nvPr>
        </p:nvSpPr>
        <p:spPr/>
        <p:txBody>
          <a:bodyPr/>
          <a:lstStyle/>
          <a:p>
            <a:fld id="{29185252-FBA3-417A-8652-C405B89605D8}" type="slidenum">
              <a:rPr lang="pt-BR" smtClean="0"/>
              <a:t>‹nº›</a:t>
            </a:fld>
            <a:endParaRPr lang="pt-BR"/>
          </a:p>
        </p:txBody>
      </p:sp>
    </p:spTree>
    <p:extLst>
      <p:ext uri="{BB962C8B-B14F-4D97-AF65-F5344CB8AC3E}">
        <p14:creationId xmlns:p14="http://schemas.microsoft.com/office/powerpoint/2010/main" val="182332342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a:stretch>
        </a:blipFill>
        <a:effectLst/>
      </p:bgPr>
    </p:bg>
    <p:spTree>
      <p:nvGrpSpPr>
        <p:cNvPr id="1" name=""/>
        <p:cNvGrpSpPr/>
        <p:nvPr/>
      </p:nvGrpSpPr>
      <p:grpSpPr>
        <a:xfrm>
          <a:off x="0" y="0"/>
          <a:ext cx="0" cy="0"/>
          <a:chOff x="0" y="0"/>
          <a:chExt cx="0" cy="0"/>
        </a:xfrm>
      </p:grpSpPr>
      <p:sp>
        <p:nvSpPr>
          <p:cNvPr id="2" name="Espaço Reservado para Título 1"/>
          <p:cNvSpPr>
            <a:spLocks noGrp="1"/>
          </p:cNvSpPr>
          <p:nvPr>
            <p:ph type="title"/>
          </p:nvPr>
        </p:nvSpPr>
        <p:spPr>
          <a:xfrm>
            <a:off x="0" y="154111"/>
            <a:ext cx="12192000" cy="1041644"/>
          </a:xfrm>
          <a:prstGeom prst="rect">
            <a:avLst/>
          </a:prstGeom>
        </p:spPr>
        <p:txBody>
          <a:bodyPr vert="horz" lIns="91440" tIns="45720" rIns="91440" bIns="45720" rtlCol="0" anchor="ctr">
            <a:normAutofit/>
          </a:bodyPr>
          <a:lstStyle/>
          <a:p>
            <a:r>
              <a:rPr lang="pt-BR" dirty="0"/>
              <a:t>Clique para editar o título mestre</a:t>
            </a:r>
          </a:p>
        </p:txBody>
      </p:sp>
      <p:sp>
        <p:nvSpPr>
          <p:cNvPr id="3" name="Espaço Reservado para Texto 2"/>
          <p:cNvSpPr>
            <a:spLocks noGrp="1"/>
          </p:cNvSpPr>
          <p:nvPr>
            <p:ph type="body" idx="1"/>
          </p:nvPr>
        </p:nvSpPr>
        <p:spPr>
          <a:xfrm>
            <a:off x="275490" y="1310861"/>
            <a:ext cx="11583573" cy="4351338"/>
          </a:xfrm>
          <a:prstGeom prst="rect">
            <a:avLst/>
          </a:prstGeom>
        </p:spPr>
        <p:txBody>
          <a:bodyPr vert="horz" lIns="91440" tIns="45720" rIns="91440" bIns="45720" rtlCol="0">
            <a:normAutofit/>
          </a:bodyPr>
          <a:lstStyle/>
          <a:p>
            <a:pPr lvl="0"/>
            <a:r>
              <a:rPr lang="pt-BR" dirty="0"/>
              <a:t>Clique para editar o texto mestre</a:t>
            </a:r>
          </a:p>
          <a:p>
            <a:pPr lvl="1"/>
            <a:r>
              <a:rPr lang="pt-BR" dirty="0"/>
              <a:t>Segundo nível</a:t>
            </a:r>
          </a:p>
          <a:p>
            <a:pPr lvl="2"/>
            <a:r>
              <a:rPr lang="pt-BR" dirty="0"/>
              <a:t>Terceiro nível</a:t>
            </a:r>
          </a:p>
          <a:p>
            <a:pPr lvl="3"/>
            <a:r>
              <a:rPr lang="pt-BR" dirty="0"/>
              <a:t>Quarto nível</a:t>
            </a:r>
          </a:p>
          <a:p>
            <a:pPr lvl="4"/>
            <a:r>
              <a:rPr lang="pt-BR" dirty="0"/>
              <a:t>Quinto nível</a:t>
            </a:r>
          </a:p>
        </p:txBody>
      </p:sp>
      <p:sp>
        <p:nvSpPr>
          <p:cNvPr id="4" name="Espaço Reservado para Data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642BF85-54FF-46CE-B398-87F998CFD60B}" type="datetimeFigureOut">
              <a:rPr lang="pt-BR" smtClean="0"/>
              <a:t>17/01/2026</a:t>
            </a:fld>
            <a:endParaRPr lang="pt-BR"/>
          </a:p>
        </p:txBody>
      </p:sp>
      <p:sp>
        <p:nvSpPr>
          <p:cNvPr id="5" name="Espaço Reservado para Rodapé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pt-BR"/>
          </a:p>
        </p:txBody>
      </p:sp>
      <p:sp>
        <p:nvSpPr>
          <p:cNvPr id="6" name="Espaço Reservado para Número de Slide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9185252-FBA3-417A-8652-C405B89605D8}" type="slidenum">
              <a:rPr lang="pt-BR" smtClean="0"/>
              <a:t>‹nº›</a:t>
            </a:fld>
            <a:endParaRPr lang="pt-BR"/>
          </a:p>
        </p:txBody>
      </p:sp>
    </p:spTree>
    <p:extLst>
      <p:ext uri="{BB962C8B-B14F-4D97-AF65-F5344CB8AC3E}">
        <p14:creationId xmlns:p14="http://schemas.microsoft.com/office/powerpoint/2010/main" val="35571610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Helvetica" panose="020B0604020202020204" pitchFamily="34" charset="0"/>
          <a:ea typeface="+mj-ea"/>
          <a:cs typeface="Helvetica"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accent1">
              <a:lumMod val="50000"/>
            </a:schemeClr>
          </a:solidFill>
          <a:latin typeface="Helvetica" panose="020B0604020202020204" pitchFamily="34" charset="0"/>
          <a:ea typeface="+mn-ea"/>
          <a:cs typeface="Helvetica"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accent1">
              <a:lumMod val="50000"/>
            </a:schemeClr>
          </a:solidFill>
          <a:latin typeface="Helvetica" panose="020B0604020202020204" pitchFamily="34" charset="0"/>
          <a:ea typeface="+mn-ea"/>
          <a:cs typeface="Helvetica"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accent1">
              <a:lumMod val="50000"/>
            </a:schemeClr>
          </a:solidFill>
          <a:latin typeface="Helvetica" panose="020B0604020202020204" pitchFamily="34" charset="0"/>
          <a:ea typeface="+mn-ea"/>
          <a:cs typeface="Helvetica"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accent1">
              <a:lumMod val="50000"/>
            </a:schemeClr>
          </a:solidFill>
          <a:latin typeface="Helvetica" panose="020B0604020202020204" pitchFamily="34" charset="0"/>
          <a:ea typeface="+mn-ea"/>
          <a:cs typeface="Helvetica"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pt-B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hyperlink" Target="https://pt.wikipedia.org/wiki/Servi%C3%A7o_Nacional_de_Aprendizagem_Comercial" TargetMode="Externa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11.png"/><Relationship Id="rId4" Type="http://schemas.microsoft.com/office/2007/relationships/hdphoto" Target="../media/hdphoto1.wdp"/></Relationships>
</file>

<file path=ppt/slides/_rels/slide14.xml.rels><?xml version="1.0" encoding="UTF-8" standalone="yes"?>
<Relationships xmlns="http://schemas.openxmlformats.org/package/2006/relationships"><Relationship Id="rId3" Type="http://schemas.openxmlformats.org/officeDocument/2006/relationships/hyperlink" Target="https://jetsmi.blogspot.com/2010/05/instalar-xampp-en-ubuntu-php-mysql.html" TargetMode="External"/><Relationship Id="rId2" Type="http://schemas.openxmlformats.org/officeDocument/2006/relationships/image" Target="../media/image12.jpg"/><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3" Type="http://schemas.openxmlformats.org/officeDocument/2006/relationships/hyperlink" Target="http://localhost/phpmyadmin/url.php?url=https://dev.mysql.com/doc/refman/8.0/en/set.html" TargetMode="External"/><Relationship Id="rId2" Type="http://schemas.openxmlformats.org/officeDocument/2006/relationships/hyperlink" Target="http://localhost/phpmyadmin/url.php?url=https://dev.mysql.com/doc/refman/8.0/en/update.html" TargetMode="Externa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hyperlink" Target="http://localhost/phpmyadmin/url.php?url=https://dev.mysql.com/doc/refman/8.0/en/select.html" TargetMode="Externa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hyperlink" Target="https://dev.mysql.com/doc/refman/8.0/en/string-functions.html" TargetMode="External"/><Relationship Id="rId2" Type="http://schemas.openxmlformats.org/officeDocument/2006/relationships/hyperlink" Target="https://dev.mysql.com/doc/refman/8.0/en/numeric-functions.html" TargetMode="Externa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pixabay.com/pt/banco-de-dados-loja-43846/"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3" Type="http://schemas.openxmlformats.org/officeDocument/2006/relationships/hyperlink" Target="http://localhost/phpmyadmin/url.php?url=https://dev.mysql.com/doc/refman/8.0/en/select.html" TargetMode="External"/><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localhost/phpmyadmin/url.php?url=https://dev.mysql.com/doc/refman/8.0/en/select.html" TargetMode="Externa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hyperlink" Target="http://localhost/phpmyadmin/url.php?url=https://dev.mysql.com/doc/refman/8.0/en/show-columns.html" TargetMode="Externa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3" Type="http://schemas.openxmlformats.org/officeDocument/2006/relationships/hyperlink" Target="http://localhost/phpmyadmin/url.php?url=https://dev.mysql.com/doc/refman/8.0/en/logical-operators.html%23operator_and" TargetMode="External"/><Relationship Id="rId2" Type="http://schemas.openxmlformats.org/officeDocument/2006/relationships/hyperlink" Target="http://localhost/phpmyadmin/url.php?url=https://dev.mysql.com/doc/refman/8.0/en/select.html" TargetMode="Externa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hyperlink" Target="http://localhost/phpmyadmin/url.php?url=https://dev.mysql.com/doc/refman/8.0/en/comparison-operators.html%23function_in" TargetMode="External"/><Relationship Id="rId2" Type="http://schemas.openxmlformats.org/officeDocument/2006/relationships/hyperlink" Target="http://localhost/phpmyadmin/url.php?url=https://dev.mysql.com/doc/refman/8.0/en/select.html" TargetMode="Externa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hyperlink" Target="https://www.robertonovaes.com.br/index.php/2018/07/15/aula-06-introducao-a-bancos-de-dados-o-modelo-relacional-ciencia-de-dados-aplicada-ao-direito-sistemas-de-informacao-juridicos-e-gestao-de-servicos-juridicos/"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hyperlink" Target="https://pixabay.com/pt/banco-de-dados-loja-43846/" TargetMode="External"/><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hyperlink" Target="https://www.devmedia.com.br/sql-join-entenda-como-funciona-o-retorno-dos-dados/31006#1" TargetMode="External"/><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5" name="Vídeo 44" descr="Servidores de Computador">
            <a:extLst>
              <a:ext uri="{FF2B5EF4-FFF2-40B4-BE49-F238E27FC236}">
                <a16:creationId xmlns:a16="http://schemas.microsoft.com/office/drawing/2014/main" id="{F20A1B2D-F072-283A-A977-CFD5A6BCF3AF}"/>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1" b="285"/>
          <a:stretch/>
        </p:blipFill>
        <p:spPr>
          <a:xfrm>
            <a:off x="1" y="10"/>
            <a:ext cx="12191999" cy="6857990"/>
          </a:xfrm>
          <a:prstGeom prst="rect">
            <a:avLst/>
          </a:prstGeom>
        </p:spPr>
      </p:pic>
      <p:sp>
        <p:nvSpPr>
          <p:cNvPr id="51" name="Rectangle 50">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ítulo 3"/>
          <p:cNvSpPr>
            <a:spLocks noGrp="1"/>
          </p:cNvSpPr>
          <p:nvPr>
            <p:ph type="ctrTitle"/>
          </p:nvPr>
        </p:nvSpPr>
        <p:spPr>
          <a:xfrm>
            <a:off x="1304544" y="1164339"/>
            <a:ext cx="10058400" cy="3574778"/>
          </a:xfrm>
          <a:effectLst>
            <a:outerShdw blurRad="50800" dist="38100" dir="2700000" algn="tl" rotWithShape="0">
              <a:prstClr val="black">
                <a:alpha val="40000"/>
              </a:prstClr>
            </a:outerShdw>
          </a:effectLst>
        </p:spPr>
        <p:txBody>
          <a:bodyPr>
            <a:normAutofit/>
          </a:bodyPr>
          <a:lstStyle/>
          <a:p>
            <a:br>
              <a:rPr lang="pt-BR" sz="5200" b="1" dirty="0">
                <a:solidFill>
                  <a:srgbClr val="FFFFFF"/>
                </a:solidFill>
              </a:rPr>
            </a:br>
            <a:r>
              <a:rPr lang="pt-BR" sz="5200" b="1" dirty="0">
                <a:solidFill>
                  <a:srgbClr val="FFFFFF"/>
                </a:solidFill>
              </a:rPr>
              <a:t>Banco de Dados para WEB</a:t>
            </a:r>
          </a:p>
        </p:txBody>
      </p:sp>
      <p:pic>
        <p:nvPicPr>
          <p:cNvPr id="3" name="Imagem 2">
            <a:extLst>
              <a:ext uri="{FF2B5EF4-FFF2-40B4-BE49-F238E27FC236}">
                <a16:creationId xmlns:a16="http://schemas.microsoft.com/office/drawing/2014/main" id="{27AB53FD-F8A1-6D5B-8863-95F6AA41FCC6}"/>
              </a:ext>
            </a:extLst>
          </p:cNvPr>
          <p:cNvPicPr>
            <a:picLocks noChangeAspect="1"/>
          </p:cNvPicPr>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6"/>
              </a:ext>
            </a:extLst>
          </a:blip>
          <a:stretch>
            <a:fillRect/>
          </a:stretch>
        </p:blipFill>
        <p:spPr>
          <a:xfrm>
            <a:off x="8427675" y="325550"/>
            <a:ext cx="3203493" cy="1882052"/>
          </a:xfrm>
          <a:prstGeom prst="rect">
            <a:avLst/>
          </a:prstGeom>
        </p:spPr>
      </p:pic>
      <p:sp>
        <p:nvSpPr>
          <p:cNvPr id="2" name="CaixaDeTexto 1">
            <a:extLst>
              <a:ext uri="{FF2B5EF4-FFF2-40B4-BE49-F238E27FC236}">
                <a16:creationId xmlns:a16="http://schemas.microsoft.com/office/drawing/2014/main" id="{AFE5B63E-2E2E-6D33-BC31-56D99407FBD9}"/>
              </a:ext>
            </a:extLst>
          </p:cNvPr>
          <p:cNvSpPr txBox="1"/>
          <p:nvPr/>
        </p:nvSpPr>
        <p:spPr>
          <a:xfrm>
            <a:off x="2057400" y="5127171"/>
            <a:ext cx="8599714" cy="707886"/>
          </a:xfrm>
          <a:prstGeom prst="rect">
            <a:avLst/>
          </a:prstGeom>
          <a:noFill/>
        </p:spPr>
        <p:txBody>
          <a:bodyPr wrap="square" rtlCol="0">
            <a:spAutoFit/>
          </a:bodyPr>
          <a:lstStyle/>
          <a:p>
            <a:pPr algn="ctr"/>
            <a:r>
              <a:rPr lang="pt-BR" sz="4000" b="1" dirty="0">
                <a:solidFill>
                  <a:schemeClr val="bg1"/>
                </a:solidFill>
              </a:rPr>
              <a:t>Professor Celso</a:t>
            </a:r>
          </a:p>
        </p:txBody>
      </p:sp>
    </p:spTree>
    <p:extLst>
      <p:ext uri="{BB962C8B-B14F-4D97-AF65-F5344CB8AC3E}">
        <p14:creationId xmlns:p14="http://schemas.microsoft.com/office/powerpoint/2010/main" val="256979771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8554" fill="hold"/>
                                        <p:tgtEl>
                                          <p:spTgt spid="45"/>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5"/>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5"/>
                                        </p:tgtEl>
                                      </p:cBhvr>
                                    </p:cmd>
                                  </p:childTnLst>
                                </p:cTn>
                              </p:par>
                            </p:childTnLst>
                          </p:cTn>
                        </p:par>
                      </p:childTnLst>
                    </p:cTn>
                  </p:par>
                </p:childTnLst>
              </p:cTn>
              <p:nextCondLst>
                <p:cond evt="onClick" delay="0">
                  <p:tgtEl>
                    <p:spTgt spid="45"/>
                  </p:tgtEl>
                </p:cond>
              </p:nextCondLst>
            </p:seq>
            <p:video>
              <p:cMediaNode mute="1">
                <p:cTn id="12" repeatCount="indefinite" fill="hold" display="0">
                  <p:stCondLst>
                    <p:cond delay="indefinite"/>
                  </p:stCondLst>
                </p:cTn>
                <p:tgtEl>
                  <p:spTgt spid="45"/>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90071C0-FF55-B1BB-D0A8-FFAF6240FBC7}"/>
              </a:ext>
            </a:extLst>
          </p:cNvPr>
          <p:cNvSpPr>
            <a:spLocks noGrp="1"/>
          </p:cNvSpPr>
          <p:nvPr>
            <p:ph type="title"/>
          </p:nvPr>
        </p:nvSpPr>
        <p:spPr/>
        <p:txBody>
          <a:bodyPr/>
          <a:lstStyle/>
          <a:p>
            <a:r>
              <a:rPr lang="pt-BR" dirty="0"/>
              <a:t>DER</a:t>
            </a:r>
          </a:p>
        </p:txBody>
      </p:sp>
      <p:sp>
        <p:nvSpPr>
          <p:cNvPr id="3" name="Espaço Reservado para Conteúdo 2">
            <a:extLst>
              <a:ext uri="{FF2B5EF4-FFF2-40B4-BE49-F238E27FC236}">
                <a16:creationId xmlns:a16="http://schemas.microsoft.com/office/drawing/2014/main" id="{0826F276-A331-D9A8-302F-2A8F63453E29}"/>
              </a:ext>
            </a:extLst>
          </p:cNvPr>
          <p:cNvSpPr>
            <a:spLocks noGrp="1"/>
          </p:cNvSpPr>
          <p:nvPr>
            <p:ph idx="1"/>
          </p:nvPr>
        </p:nvSpPr>
        <p:spPr>
          <a:xfrm>
            <a:off x="317694" y="1291053"/>
            <a:ext cx="6158519" cy="4351338"/>
          </a:xfrm>
        </p:spPr>
        <p:txBody>
          <a:bodyPr>
            <a:normAutofit/>
          </a:bodyPr>
          <a:lstStyle/>
          <a:p>
            <a:pPr marL="0" indent="0">
              <a:buNone/>
            </a:pPr>
            <a:endParaRPr lang="pt-BR" dirty="0"/>
          </a:p>
          <a:p>
            <a:pPr marL="0" indent="0">
              <a:buNone/>
            </a:pPr>
            <a:r>
              <a:rPr lang="pt-BR" b="1" dirty="0"/>
              <a:t>DER</a:t>
            </a:r>
            <a:r>
              <a:rPr lang="pt-BR" dirty="0"/>
              <a:t> – Diagrama Entidade Relacionamento é utilizado para representar em forma gráfica o que foi descrito no </a:t>
            </a:r>
            <a:r>
              <a:rPr lang="pt-BR" b="1" dirty="0"/>
              <a:t>MER</a:t>
            </a:r>
          </a:p>
        </p:txBody>
      </p:sp>
      <p:pic>
        <p:nvPicPr>
          <p:cNvPr id="5" name="Imagem 4">
            <a:extLst>
              <a:ext uri="{FF2B5EF4-FFF2-40B4-BE49-F238E27FC236}">
                <a16:creationId xmlns:a16="http://schemas.microsoft.com/office/drawing/2014/main" id="{9D7E9FFA-C230-225E-74FD-C21A309AD1C3}"/>
              </a:ext>
            </a:extLst>
          </p:cNvPr>
          <p:cNvPicPr>
            <a:picLocks noChangeAspect="1"/>
          </p:cNvPicPr>
          <p:nvPr/>
        </p:nvPicPr>
        <p:blipFill>
          <a:blip r:embed="rId2"/>
          <a:stretch>
            <a:fillRect/>
          </a:stretch>
        </p:blipFill>
        <p:spPr>
          <a:xfrm>
            <a:off x="6301409" y="1178350"/>
            <a:ext cx="5721779" cy="4353101"/>
          </a:xfrm>
          <a:prstGeom prst="rect">
            <a:avLst/>
          </a:prstGeom>
        </p:spPr>
      </p:pic>
    </p:spTree>
    <p:extLst>
      <p:ext uri="{BB962C8B-B14F-4D97-AF65-F5344CB8AC3E}">
        <p14:creationId xmlns:p14="http://schemas.microsoft.com/office/powerpoint/2010/main" val="13556444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08E5550-1BE0-A15F-2D92-D30F98241163}"/>
              </a:ext>
            </a:extLst>
          </p:cNvPr>
          <p:cNvSpPr>
            <a:spLocks noGrp="1"/>
          </p:cNvSpPr>
          <p:nvPr>
            <p:ph type="title"/>
          </p:nvPr>
        </p:nvSpPr>
        <p:spPr/>
        <p:txBody>
          <a:bodyPr>
            <a:normAutofit fontScale="90000"/>
          </a:bodyPr>
          <a:lstStyle/>
          <a:p>
            <a:r>
              <a:rPr lang="pt-BR" sz="4400" b="1" dirty="0"/>
              <a:t>Diagrama de Entidade Relacional: DER</a:t>
            </a:r>
            <a:br>
              <a:rPr lang="pt-BR" sz="4400" b="1" dirty="0"/>
            </a:br>
            <a:endParaRPr lang="pt-BR" dirty="0"/>
          </a:p>
        </p:txBody>
      </p:sp>
      <p:sp>
        <p:nvSpPr>
          <p:cNvPr id="4" name="CaixaDeTexto 3">
            <a:extLst>
              <a:ext uri="{FF2B5EF4-FFF2-40B4-BE49-F238E27FC236}">
                <a16:creationId xmlns:a16="http://schemas.microsoft.com/office/drawing/2014/main" id="{A68FC052-B42B-6BCD-5A64-C04E8DF3D994}"/>
              </a:ext>
            </a:extLst>
          </p:cNvPr>
          <p:cNvSpPr txBox="1"/>
          <p:nvPr/>
        </p:nvSpPr>
        <p:spPr>
          <a:xfrm>
            <a:off x="321212" y="1120722"/>
            <a:ext cx="11549576" cy="1200329"/>
          </a:xfrm>
          <a:prstGeom prst="rect">
            <a:avLst/>
          </a:prstGeom>
          <a:noFill/>
        </p:spPr>
        <p:txBody>
          <a:bodyPr wrap="square" rtlCol="0">
            <a:spAutoFit/>
          </a:bodyPr>
          <a:lstStyle/>
          <a:p>
            <a:r>
              <a:rPr lang="pt-BR" sz="3600" dirty="0"/>
              <a:t>O Diagrama é o detalhamento do modelo, onde as entidades tomam forma detalhando os campos e a ação não aparece.</a:t>
            </a:r>
          </a:p>
        </p:txBody>
      </p:sp>
      <p:sp>
        <p:nvSpPr>
          <p:cNvPr id="5" name="Retângulo 4">
            <a:extLst>
              <a:ext uri="{FF2B5EF4-FFF2-40B4-BE49-F238E27FC236}">
                <a16:creationId xmlns:a16="http://schemas.microsoft.com/office/drawing/2014/main" id="{4FCBF671-B11C-48FD-73E4-D248F72E5649}"/>
              </a:ext>
            </a:extLst>
          </p:cNvPr>
          <p:cNvSpPr/>
          <p:nvPr/>
        </p:nvSpPr>
        <p:spPr>
          <a:xfrm>
            <a:off x="517355" y="2562726"/>
            <a:ext cx="2310063" cy="63767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Cliente</a:t>
            </a:r>
          </a:p>
        </p:txBody>
      </p:sp>
      <p:sp>
        <p:nvSpPr>
          <p:cNvPr id="6" name="Retângulo 5">
            <a:extLst>
              <a:ext uri="{FF2B5EF4-FFF2-40B4-BE49-F238E27FC236}">
                <a16:creationId xmlns:a16="http://schemas.microsoft.com/office/drawing/2014/main" id="{2F5B505B-6FCE-C2FC-C477-B92D5B340A62}"/>
              </a:ext>
            </a:extLst>
          </p:cNvPr>
          <p:cNvSpPr/>
          <p:nvPr/>
        </p:nvSpPr>
        <p:spPr>
          <a:xfrm>
            <a:off x="517355" y="3200399"/>
            <a:ext cx="2310063" cy="259882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err="1"/>
              <a:t>Id_cliente</a:t>
            </a:r>
            <a:endParaRPr lang="pt-BR" dirty="0"/>
          </a:p>
          <a:p>
            <a:pPr algn="ctr"/>
            <a:r>
              <a:rPr lang="pt-BR" dirty="0" err="1"/>
              <a:t>Nome_cliente</a:t>
            </a:r>
            <a:endParaRPr lang="pt-BR" dirty="0"/>
          </a:p>
          <a:p>
            <a:pPr algn="ctr"/>
            <a:r>
              <a:rPr lang="pt-BR" dirty="0" err="1"/>
              <a:t>Endereco</a:t>
            </a:r>
            <a:endParaRPr lang="pt-BR" dirty="0"/>
          </a:p>
          <a:p>
            <a:pPr algn="ctr"/>
            <a:r>
              <a:rPr lang="pt-BR" dirty="0" err="1"/>
              <a:t>Cpf</a:t>
            </a:r>
            <a:endParaRPr lang="pt-BR" dirty="0"/>
          </a:p>
          <a:p>
            <a:pPr algn="ctr"/>
            <a:r>
              <a:rPr lang="pt-BR" dirty="0"/>
              <a:t>Celular</a:t>
            </a:r>
          </a:p>
          <a:p>
            <a:pPr algn="ctr"/>
            <a:r>
              <a:rPr lang="pt-BR" dirty="0"/>
              <a:t>E-mail</a:t>
            </a:r>
          </a:p>
        </p:txBody>
      </p:sp>
      <p:sp>
        <p:nvSpPr>
          <p:cNvPr id="7" name="Retângulo 6">
            <a:extLst>
              <a:ext uri="{FF2B5EF4-FFF2-40B4-BE49-F238E27FC236}">
                <a16:creationId xmlns:a16="http://schemas.microsoft.com/office/drawing/2014/main" id="{67CB9041-4ACF-86AA-E49D-7F2983E755B4}"/>
              </a:ext>
            </a:extLst>
          </p:cNvPr>
          <p:cNvSpPr/>
          <p:nvPr/>
        </p:nvSpPr>
        <p:spPr>
          <a:xfrm>
            <a:off x="6288508" y="2544676"/>
            <a:ext cx="2310063" cy="63767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Produto</a:t>
            </a:r>
          </a:p>
        </p:txBody>
      </p:sp>
      <p:sp>
        <p:nvSpPr>
          <p:cNvPr id="8" name="Retângulo 7">
            <a:extLst>
              <a:ext uri="{FF2B5EF4-FFF2-40B4-BE49-F238E27FC236}">
                <a16:creationId xmlns:a16="http://schemas.microsoft.com/office/drawing/2014/main" id="{524E3402-BBDE-9CE1-E5B0-F25FB8A4C966}"/>
              </a:ext>
            </a:extLst>
          </p:cNvPr>
          <p:cNvSpPr/>
          <p:nvPr/>
        </p:nvSpPr>
        <p:spPr>
          <a:xfrm>
            <a:off x="6288508" y="3182349"/>
            <a:ext cx="2310063" cy="259882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err="1"/>
              <a:t>id_produto</a:t>
            </a:r>
            <a:endParaRPr lang="pt-BR" dirty="0"/>
          </a:p>
          <a:p>
            <a:pPr algn="ctr"/>
            <a:r>
              <a:rPr lang="pt-BR" dirty="0" err="1"/>
              <a:t>nome_produto</a:t>
            </a:r>
            <a:endParaRPr lang="pt-BR" dirty="0"/>
          </a:p>
          <a:p>
            <a:pPr algn="ctr"/>
            <a:r>
              <a:rPr lang="pt-BR" dirty="0" err="1"/>
              <a:t>Preco</a:t>
            </a:r>
            <a:endParaRPr lang="pt-BR" dirty="0"/>
          </a:p>
          <a:p>
            <a:pPr algn="ctr"/>
            <a:r>
              <a:rPr lang="pt-BR" dirty="0" err="1"/>
              <a:t>Qtde_estoque</a:t>
            </a:r>
            <a:endParaRPr lang="pt-BR" dirty="0"/>
          </a:p>
          <a:p>
            <a:pPr algn="ctr"/>
            <a:r>
              <a:rPr lang="pt-BR" dirty="0" err="1"/>
              <a:t>id_categoria</a:t>
            </a:r>
            <a:endParaRPr lang="pt-BR" dirty="0"/>
          </a:p>
        </p:txBody>
      </p:sp>
      <p:sp>
        <p:nvSpPr>
          <p:cNvPr id="9" name="Retângulo 8">
            <a:extLst>
              <a:ext uri="{FF2B5EF4-FFF2-40B4-BE49-F238E27FC236}">
                <a16:creationId xmlns:a16="http://schemas.microsoft.com/office/drawing/2014/main" id="{80DBA7E8-442B-35CF-C2C4-948C5C51D46E}"/>
              </a:ext>
            </a:extLst>
          </p:cNvPr>
          <p:cNvSpPr/>
          <p:nvPr/>
        </p:nvSpPr>
        <p:spPr>
          <a:xfrm>
            <a:off x="9484895" y="2544677"/>
            <a:ext cx="2310063" cy="63767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Categoria</a:t>
            </a:r>
          </a:p>
        </p:txBody>
      </p:sp>
      <p:sp>
        <p:nvSpPr>
          <p:cNvPr id="10" name="Retângulo 9">
            <a:extLst>
              <a:ext uri="{FF2B5EF4-FFF2-40B4-BE49-F238E27FC236}">
                <a16:creationId xmlns:a16="http://schemas.microsoft.com/office/drawing/2014/main" id="{2EE3A057-6209-AC57-3EC9-44A76DCA7470}"/>
              </a:ext>
            </a:extLst>
          </p:cNvPr>
          <p:cNvSpPr/>
          <p:nvPr/>
        </p:nvSpPr>
        <p:spPr>
          <a:xfrm>
            <a:off x="9484895" y="3182350"/>
            <a:ext cx="2310063" cy="259882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err="1"/>
              <a:t>Id_categoria</a:t>
            </a:r>
            <a:endParaRPr lang="pt-BR" dirty="0"/>
          </a:p>
          <a:p>
            <a:pPr algn="ctr"/>
            <a:r>
              <a:rPr lang="pt-BR" dirty="0" err="1"/>
              <a:t>nome_categoria</a:t>
            </a:r>
            <a:endParaRPr lang="pt-BR" dirty="0"/>
          </a:p>
        </p:txBody>
      </p:sp>
      <p:sp>
        <p:nvSpPr>
          <p:cNvPr id="11" name="Retângulo 10">
            <a:extLst>
              <a:ext uri="{FF2B5EF4-FFF2-40B4-BE49-F238E27FC236}">
                <a16:creationId xmlns:a16="http://schemas.microsoft.com/office/drawing/2014/main" id="{036EB929-FFF3-EDD9-7398-03537B268C93}"/>
              </a:ext>
            </a:extLst>
          </p:cNvPr>
          <p:cNvSpPr/>
          <p:nvPr/>
        </p:nvSpPr>
        <p:spPr>
          <a:xfrm>
            <a:off x="3416969" y="2544675"/>
            <a:ext cx="2310063" cy="63767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a:t>Venda</a:t>
            </a:r>
          </a:p>
        </p:txBody>
      </p:sp>
      <p:sp>
        <p:nvSpPr>
          <p:cNvPr id="12" name="Retângulo 11">
            <a:extLst>
              <a:ext uri="{FF2B5EF4-FFF2-40B4-BE49-F238E27FC236}">
                <a16:creationId xmlns:a16="http://schemas.microsoft.com/office/drawing/2014/main" id="{BC0C63EA-CE8B-D7A1-8F2A-4D737F40B3AE}"/>
              </a:ext>
            </a:extLst>
          </p:cNvPr>
          <p:cNvSpPr/>
          <p:nvPr/>
        </p:nvSpPr>
        <p:spPr>
          <a:xfrm>
            <a:off x="3416969" y="3182348"/>
            <a:ext cx="2310063" cy="2598821"/>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pt-BR" dirty="0" err="1"/>
              <a:t>Id_venda</a:t>
            </a:r>
            <a:endParaRPr lang="pt-BR" dirty="0"/>
          </a:p>
          <a:p>
            <a:pPr algn="ctr"/>
            <a:r>
              <a:rPr lang="pt-BR" dirty="0" err="1"/>
              <a:t>Id_cliente</a:t>
            </a:r>
            <a:endParaRPr lang="pt-BR" dirty="0"/>
          </a:p>
          <a:p>
            <a:pPr algn="ctr"/>
            <a:r>
              <a:rPr lang="pt-BR" dirty="0" err="1"/>
              <a:t>Id_produto</a:t>
            </a:r>
            <a:endParaRPr lang="pt-BR" dirty="0"/>
          </a:p>
          <a:p>
            <a:pPr algn="ctr"/>
            <a:r>
              <a:rPr lang="pt-BR" dirty="0"/>
              <a:t>Quantidade</a:t>
            </a:r>
          </a:p>
          <a:p>
            <a:pPr algn="ctr"/>
            <a:r>
              <a:rPr lang="pt-BR" dirty="0" err="1"/>
              <a:t>Valor_total</a:t>
            </a:r>
            <a:endParaRPr lang="pt-BR" dirty="0"/>
          </a:p>
          <a:p>
            <a:pPr algn="ctr"/>
            <a:r>
              <a:rPr lang="pt-BR" dirty="0"/>
              <a:t>data</a:t>
            </a:r>
          </a:p>
        </p:txBody>
      </p:sp>
      <p:cxnSp>
        <p:nvCxnSpPr>
          <p:cNvPr id="13" name="Conector reto 12">
            <a:extLst>
              <a:ext uri="{FF2B5EF4-FFF2-40B4-BE49-F238E27FC236}">
                <a16:creationId xmlns:a16="http://schemas.microsoft.com/office/drawing/2014/main" id="{2397D630-1F64-26C7-E44E-CC1E4E9061F0}"/>
              </a:ext>
            </a:extLst>
          </p:cNvPr>
          <p:cNvCxnSpPr/>
          <p:nvPr/>
        </p:nvCxnSpPr>
        <p:spPr>
          <a:xfrm>
            <a:off x="2165684" y="3838074"/>
            <a:ext cx="1949116" cy="216568"/>
          </a:xfrm>
          <a:prstGeom prst="line">
            <a:avLst/>
          </a:prstGeom>
          <a:ln w="28575"/>
        </p:spPr>
        <p:style>
          <a:lnRef idx="1">
            <a:schemeClr val="dk1"/>
          </a:lnRef>
          <a:fillRef idx="0">
            <a:schemeClr val="dk1"/>
          </a:fillRef>
          <a:effectRef idx="0">
            <a:schemeClr val="dk1"/>
          </a:effectRef>
          <a:fontRef idx="minor">
            <a:schemeClr val="tx1"/>
          </a:fontRef>
        </p:style>
      </p:cxnSp>
      <p:cxnSp>
        <p:nvCxnSpPr>
          <p:cNvPr id="14" name="Conector reto 13">
            <a:extLst>
              <a:ext uri="{FF2B5EF4-FFF2-40B4-BE49-F238E27FC236}">
                <a16:creationId xmlns:a16="http://schemas.microsoft.com/office/drawing/2014/main" id="{B50CC30F-8BA5-73E9-8082-CB6A2A78381B}"/>
              </a:ext>
            </a:extLst>
          </p:cNvPr>
          <p:cNvCxnSpPr>
            <a:cxnSpLocks/>
          </p:cNvCxnSpPr>
          <p:nvPr/>
        </p:nvCxnSpPr>
        <p:spPr>
          <a:xfrm flipV="1">
            <a:off x="5121442" y="3946358"/>
            <a:ext cx="1700463" cy="427117"/>
          </a:xfrm>
          <a:prstGeom prst="line">
            <a:avLst/>
          </a:prstGeom>
          <a:ln w="28575"/>
        </p:spPr>
        <p:style>
          <a:lnRef idx="1">
            <a:schemeClr val="dk1"/>
          </a:lnRef>
          <a:fillRef idx="0">
            <a:schemeClr val="dk1"/>
          </a:fillRef>
          <a:effectRef idx="0">
            <a:schemeClr val="dk1"/>
          </a:effectRef>
          <a:fontRef idx="minor">
            <a:schemeClr val="tx1"/>
          </a:fontRef>
        </p:style>
      </p:cxnSp>
      <p:cxnSp>
        <p:nvCxnSpPr>
          <p:cNvPr id="15" name="Conector reto 14">
            <a:extLst>
              <a:ext uri="{FF2B5EF4-FFF2-40B4-BE49-F238E27FC236}">
                <a16:creationId xmlns:a16="http://schemas.microsoft.com/office/drawing/2014/main" id="{AC2887EC-B27C-82C2-AF6F-530B722A5F95}"/>
              </a:ext>
            </a:extLst>
          </p:cNvPr>
          <p:cNvCxnSpPr>
            <a:cxnSpLocks/>
          </p:cNvCxnSpPr>
          <p:nvPr/>
        </p:nvCxnSpPr>
        <p:spPr>
          <a:xfrm flipV="1">
            <a:off x="8041106" y="4373475"/>
            <a:ext cx="1993231" cy="687809"/>
          </a:xfrm>
          <a:prstGeom prst="line">
            <a:avLst/>
          </a:prstGeom>
          <a:ln w="28575"/>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281690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1D89EA0-A4DB-8247-7487-BE3A88DA9A6D}"/>
              </a:ext>
            </a:extLst>
          </p:cNvPr>
          <p:cNvSpPr>
            <a:spLocks noGrp="1"/>
          </p:cNvSpPr>
          <p:nvPr>
            <p:ph type="title"/>
          </p:nvPr>
        </p:nvSpPr>
        <p:spPr/>
        <p:txBody>
          <a:bodyPr/>
          <a:lstStyle/>
          <a:p>
            <a:r>
              <a:rPr lang="pt-BR" dirty="0"/>
              <a:t>Cardinalidade</a:t>
            </a:r>
          </a:p>
        </p:txBody>
      </p:sp>
      <p:sp>
        <p:nvSpPr>
          <p:cNvPr id="3" name="Espaço Reservado para Conteúdo 2">
            <a:extLst>
              <a:ext uri="{FF2B5EF4-FFF2-40B4-BE49-F238E27FC236}">
                <a16:creationId xmlns:a16="http://schemas.microsoft.com/office/drawing/2014/main" id="{7F7646A6-F419-376D-FA9F-C6C5468C2769}"/>
              </a:ext>
            </a:extLst>
          </p:cNvPr>
          <p:cNvSpPr>
            <a:spLocks noGrp="1"/>
          </p:cNvSpPr>
          <p:nvPr>
            <p:ph idx="1"/>
          </p:nvPr>
        </p:nvSpPr>
        <p:spPr/>
        <p:txBody>
          <a:bodyPr>
            <a:normAutofit fontScale="92500" lnSpcReduction="20000"/>
          </a:bodyPr>
          <a:lstStyle/>
          <a:p>
            <a:pPr marL="0" indent="0">
              <a:buNone/>
            </a:pPr>
            <a:r>
              <a:rPr lang="pt-BR" dirty="0"/>
              <a:t>A cardinalidade é um número que expressa o comportamento (número de ocorrências) de determinada entidade associada a uma ocorrência da entidade em questão através do relacionamento.</a:t>
            </a:r>
          </a:p>
          <a:p>
            <a:pPr marL="0" indent="0">
              <a:buNone/>
            </a:pPr>
            <a:endParaRPr lang="pt-BR" dirty="0"/>
          </a:p>
          <a:p>
            <a:pPr marL="0" indent="0">
              <a:buNone/>
            </a:pPr>
            <a:r>
              <a:rPr lang="pt-BR" dirty="0"/>
              <a:t>Existem dois tipos de cardinalidade: mínima e máxima. A cardinalidade máxima, expressa o número máximo de ocorrências de determinada entidade, associada a uma ocorrência da entidade em questão, através do relacionamento. A cardinalidade mínima, expressa o número mínimo de ocorrências de determinada entidade associada a uma ocorrência da entidade em questão através do </a:t>
            </a:r>
            <a:r>
              <a:rPr lang="pt-BR"/>
              <a:t>relacionamento.</a:t>
            </a:r>
          </a:p>
          <a:p>
            <a:pPr marL="0" indent="0">
              <a:buNone/>
            </a:pPr>
            <a:endParaRPr lang="pt-BR" u="sng" dirty="0"/>
          </a:p>
          <a:p>
            <a:pPr marL="0" indent="0">
              <a:buNone/>
            </a:pPr>
            <a:r>
              <a:rPr lang="pt-BR" dirty="0"/>
              <a:t>https://www.devmedia.com.br/tecnologias-de-banco-de-dados-e-modelagem-de-dados/1660</a:t>
            </a:r>
          </a:p>
        </p:txBody>
      </p:sp>
    </p:spTree>
    <p:extLst>
      <p:ext uri="{BB962C8B-B14F-4D97-AF65-F5344CB8AC3E}">
        <p14:creationId xmlns:p14="http://schemas.microsoft.com/office/powerpoint/2010/main" val="112432640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84B7ED0-F7AE-C2AD-F84A-73008390462B}"/>
              </a:ext>
            </a:extLst>
          </p:cNvPr>
          <p:cNvSpPr>
            <a:spLocks noGrp="1"/>
          </p:cNvSpPr>
          <p:nvPr>
            <p:ph type="title"/>
          </p:nvPr>
        </p:nvSpPr>
        <p:spPr/>
        <p:txBody>
          <a:bodyPr>
            <a:normAutofit fontScale="90000"/>
          </a:bodyPr>
          <a:lstStyle/>
          <a:p>
            <a:r>
              <a:rPr lang="pt-BR" sz="3100" b="1" dirty="0"/>
              <a:t>Diagrama de Entidade Relacional: DER – E-Commerce Básico</a:t>
            </a:r>
            <a:br>
              <a:rPr lang="pt-BR" sz="4400" b="1" dirty="0"/>
            </a:br>
            <a:endParaRPr lang="pt-BR" dirty="0"/>
          </a:p>
        </p:txBody>
      </p:sp>
      <p:graphicFrame>
        <p:nvGraphicFramePr>
          <p:cNvPr id="4" name="Tabela 3">
            <a:extLst>
              <a:ext uri="{FF2B5EF4-FFF2-40B4-BE49-F238E27FC236}">
                <a16:creationId xmlns:a16="http://schemas.microsoft.com/office/drawing/2014/main" id="{2DF7F65F-F693-D6F4-D7E3-F1CCB39C1EC5}"/>
              </a:ext>
            </a:extLst>
          </p:cNvPr>
          <p:cNvGraphicFramePr>
            <a:graphicFrameLocks noGrp="1"/>
          </p:cNvGraphicFramePr>
          <p:nvPr>
            <p:extLst>
              <p:ext uri="{D42A27DB-BD31-4B8C-83A1-F6EECF244321}">
                <p14:modId xmlns:p14="http://schemas.microsoft.com/office/powerpoint/2010/main" val="1621322749"/>
              </p:ext>
            </p:extLst>
          </p:nvPr>
        </p:nvGraphicFramePr>
        <p:xfrm>
          <a:off x="479926" y="735503"/>
          <a:ext cx="2323432" cy="2961640"/>
        </p:xfrm>
        <a:graphic>
          <a:graphicData uri="http://schemas.openxmlformats.org/drawingml/2006/table">
            <a:tbl>
              <a:tblPr firstRow="1" bandRow="1">
                <a:tableStyleId>{5C22544A-7EE6-4342-B048-85BDC9FD1C3A}</a:tableStyleId>
              </a:tblPr>
              <a:tblGrid>
                <a:gridCol w="2323432">
                  <a:extLst>
                    <a:ext uri="{9D8B030D-6E8A-4147-A177-3AD203B41FA5}">
                      <a16:colId xmlns:a16="http://schemas.microsoft.com/office/drawing/2014/main" val="187339687"/>
                    </a:ext>
                  </a:extLst>
                </a:gridCol>
              </a:tblGrid>
              <a:tr h="0">
                <a:tc>
                  <a:txBody>
                    <a:bodyPr/>
                    <a:lstStyle/>
                    <a:p>
                      <a:pPr algn="ctr"/>
                      <a:r>
                        <a:rPr lang="pt-BR" dirty="0"/>
                        <a:t>Clientes</a:t>
                      </a:r>
                    </a:p>
                  </a:txBody>
                  <a:tcPr/>
                </a:tc>
                <a:extLst>
                  <a:ext uri="{0D108BD9-81ED-4DB2-BD59-A6C34878D82A}">
                    <a16:rowId xmlns:a16="http://schemas.microsoft.com/office/drawing/2014/main" val="598278184"/>
                  </a:ext>
                </a:extLst>
              </a:tr>
              <a:tr h="370840">
                <a:tc>
                  <a:txBody>
                    <a:bodyPr/>
                    <a:lstStyle/>
                    <a:p>
                      <a:r>
                        <a:rPr lang="pt-BR" dirty="0" err="1"/>
                        <a:t>Id_cliente</a:t>
                      </a:r>
                      <a:endParaRPr lang="pt-BR" dirty="0"/>
                    </a:p>
                  </a:txBody>
                  <a:tcPr/>
                </a:tc>
                <a:extLst>
                  <a:ext uri="{0D108BD9-81ED-4DB2-BD59-A6C34878D82A}">
                    <a16:rowId xmlns:a16="http://schemas.microsoft.com/office/drawing/2014/main" val="3595750374"/>
                  </a:ext>
                </a:extLst>
              </a:tr>
              <a:tr h="370840">
                <a:tc>
                  <a:txBody>
                    <a:bodyPr/>
                    <a:lstStyle/>
                    <a:p>
                      <a:r>
                        <a:rPr lang="pt-BR" dirty="0" err="1"/>
                        <a:t>Nome_cliente</a:t>
                      </a:r>
                      <a:endParaRPr lang="pt-BR" dirty="0"/>
                    </a:p>
                  </a:txBody>
                  <a:tcPr/>
                </a:tc>
                <a:extLst>
                  <a:ext uri="{0D108BD9-81ED-4DB2-BD59-A6C34878D82A}">
                    <a16:rowId xmlns:a16="http://schemas.microsoft.com/office/drawing/2014/main" val="362252115"/>
                  </a:ext>
                </a:extLst>
              </a:tr>
              <a:tr h="370840">
                <a:tc>
                  <a:txBody>
                    <a:bodyPr/>
                    <a:lstStyle/>
                    <a:p>
                      <a:r>
                        <a:rPr lang="pt-BR" dirty="0" err="1"/>
                        <a:t>Endereco</a:t>
                      </a:r>
                      <a:endParaRPr lang="pt-BR" dirty="0"/>
                    </a:p>
                  </a:txBody>
                  <a:tcPr/>
                </a:tc>
                <a:extLst>
                  <a:ext uri="{0D108BD9-81ED-4DB2-BD59-A6C34878D82A}">
                    <a16:rowId xmlns:a16="http://schemas.microsoft.com/office/drawing/2014/main" val="1117931316"/>
                  </a:ext>
                </a:extLst>
              </a:tr>
              <a:tr h="370840">
                <a:tc>
                  <a:txBody>
                    <a:bodyPr/>
                    <a:lstStyle/>
                    <a:p>
                      <a:r>
                        <a:rPr lang="pt-BR" dirty="0" err="1"/>
                        <a:t>Cpf</a:t>
                      </a:r>
                      <a:endParaRPr lang="pt-BR" dirty="0"/>
                    </a:p>
                  </a:txBody>
                  <a:tcPr/>
                </a:tc>
                <a:extLst>
                  <a:ext uri="{0D108BD9-81ED-4DB2-BD59-A6C34878D82A}">
                    <a16:rowId xmlns:a16="http://schemas.microsoft.com/office/drawing/2014/main" val="1708415176"/>
                  </a:ext>
                </a:extLst>
              </a:tr>
              <a:tr h="370840">
                <a:tc>
                  <a:txBody>
                    <a:bodyPr/>
                    <a:lstStyle/>
                    <a:p>
                      <a:r>
                        <a:rPr lang="pt-BR" dirty="0"/>
                        <a:t>Celular</a:t>
                      </a:r>
                    </a:p>
                  </a:txBody>
                  <a:tcPr/>
                </a:tc>
                <a:extLst>
                  <a:ext uri="{0D108BD9-81ED-4DB2-BD59-A6C34878D82A}">
                    <a16:rowId xmlns:a16="http://schemas.microsoft.com/office/drawing/2014/main" val="3940726438"/>
                  </a:ext>
                </a:extLst>
              </a:tr>
              <a:tr h="370840">
                <a:tc>
                  <a:txBody>
                    <a:bodyPr/>
                    <a:lstStyle/>
                    <a:p>
                      <a:r>
                        <a:rPr lang="pt-BR" dirty="0"/>
                        <a:t>Email</a:t>
                      </a:r>
                    </a:p>
                  </a:txBody>
                  <a:tcPr/>
                </a:tc>
                <a:extLst>
                  <a:ext uri="{0D108BD9-81ED-4DB2-BD59-A6C34878D82A}">
                    <a16:rowId xmlns:a16="http://schemas.microsoft.com/office/drawing/2014/main" val="3577075071"/>
                  </a:ext>
                </a:extLst>
              </a:tr>
              <a:tr h="370840">
                <a:tc>
                  <a:txBody>
                    <a:bodyPr/>
                    <a:lstStyle/>
                    <a:p>
                      <a:r>
                        <a:rPr lang="pt-BR" dirty="0"/>
                        <a:t>Senha</a:t>
                      </a:r>
                    </a:p>
                  </a:txBody>
                  <a:tcPr/>
                </a:tc>
                <a:extLst>
                  <a:ext uri="{0D108BD9-81ED-4DB2-BD59-A6C34878D82A}">
                    <a16:rowId xmlns:a16="http://schemas.microsoft.com/office/drawing/2014/main" val="4293506404"/>
                  </a:ext>
                </a:extLst>
              </a:tr>
            </a:tbl>
          </a:graphicData>
        </a:graphic>
      </p:graphicFrame>
      <p:graphicFrame>
        <p:nvGraphicFramePr>
          <p:cNvPr id="5" name="Tabela 4">
            <a:extLst>
              <a:ext uri="{FF2B5EF4-FFF2-40B4-BE49-F238E27FC236}">
                <a16:creationId xmlns:a16="http://schemas.microsoft.com/office/drawing/2014/main" id="{6BB1264E-174F-71DE-EA24-3268F35D6A38}"/>
              </a:ext>
            </a:extLst>
          </p:cNvPr>
          <p:cNvGraphicFramePr>
            <a:graphicFrameLocks noGrp="1"/>
          </p:cNvGraphicFramePr>
          <p:nvPr>
            <p:extLst>
              <p:ext uri="{D42A27DB-BD31-4B8C-83A1-F6EECF244321}">
                <p14:modId xmlns:p14="http://schemas.microsoft.com/office/powerpoint/2010/main" val="2324740100"/>
              </p:ext>
            </p:extLst>
          </p:nvPr>
        </p:nvGraphicFramePr>
        <p:xfrm>
          <a:off x="3543968" y="795738"/>
          <a:ext cx="2323432" cy="2397760"/>
        </p:xfrm>
        <a:graphic>
          <a:graphicData uri="http://schemas.openxmlformats.org/drawingml/2006/table">
            <a:tbl>
              <a:tblPr firstRow="1" bandRow="1">
                <a:tableStyleId>{5C22544A-7EE6-4342-B048-85BDC9FD1C3A}</a:tableStyleId>
              </a:tblPr>
              <a:tblGrid>
                <a:gridCol w="2323432">
                  <a:extLst>
                    <a:ext uri="{9D8B030D-6E8A-4147-A177-3AD203B41FA5}">
                      <a16:colId xmlns:a16="http://schemas.microsoft.com/office/drawing/2014/main" val="187339687"/>
                    </a:ext>
                  </a:extLst>
                </a:gridCol>
              </a:tblGrid>
              <a:tr h="370840">
                <a:tc>
                  <a:txBody>
                    <a:bodyPr/>
                    <a:lstStyle/>
                    <a:p>
                      <a:pPr algn="ctr"/>
                      <a:r>
                        <a:rPr lang="pt-BR" dirty="0"/>
                        <a:t>Fornecedores</a:t>
                      </a:r>
                    </a:p>
                  </a:txBody>
                  <a:tcPr/>
                </a:tc>
                <a:extLst>
                  <a:ext uri="{0D108BD9-81ED-4DB2-BD59-A6C34878D82A}">
                    <a16:rowId xmlns:a16="http://schemas.microsoft.com/office/drawing/2014/main" val="598278184"/>
                  </a:ext>
                </a:extLst>
              </a:tr>
              <a:tr h="370840">
                <a:tc>
                  <a:txBody>
                    <a:bodyPr/>
                    <a:lstStyle/>
                    <a:p>
                      <a:r>
                        <a:rPr lang="pt-BR" dirty="0" err="1"/>
                        <a:t>Id_fornecedor</a:t>
                      </a:r>
                      <a:endParaRPr lang="pt-BR" dirty="0"/>
                    </a:p>
                  </a:txBody>
                  <a:tcPr/>
                </a:tc>
                <a:extLst>
                  <a:ext uri="{0D108BD9-81ED-4DB2-BD59-A6C34878D82A}">
                    <a16:rowId xmlns:a16="http://schemas.microsoft.com/office/drawing/2014/main" val="3595750374"/>
                  </a:ext>
                </a:extLst>
              </a:tr>
              <a:tr h="370840">
                <a:tc>
                  <a:txBody>
                    <a:bodyPr/>
                    <a:lstStyle/>
                    <a:p>
                      <a:r>
                        <a:rPr lang="pt-BR" dirty="0" err="1"/>
                        <a:t>Nome_fornecedor</a:t>
                      </a:r>
                      <a:endParaRPr lang="pt-BR" dirty="0"/>
                    </a:p>
                    <a:p>
                      <a:r>
                        <a:rPr lang="pt-BR" dirty="0" err="1"/>
                        <a:t>Endereco</a:t>
                      </a:r>
                      <a:endParaRPr lang="pt-BR" dirty="0"/>
                    </a:p>
                    <a:p>
                      <a:r>
                        <a:rPr lang="pt-BR" dirty="0"/>
                        <a:t>CNPJ</a:t>
                      </a:r>
                    </a:p>
                  </a:txBody>
                  <a:tcPr/>
                </a:tc>
                <a:extLst>
                  <a:ext uri="{0D108BD9-81ED-4DB2-BD59-A6C34878D82A}">
                    <a16:rowId xmlns:a16="http://schemas.microsoft.com/office/drawing/2014/main" val="4068406516"/>
                  </a:ext>
                </a:extLst>
              </a:tr>
              <a:tr h="370840">
                <a:tc>
                  <a:txBody>
                    <a:bodyPr/>
                    <a:lstStyle/>
                    <a:p>
                      <a:r>
                        <a:rPr lang="pt-BR" dirty="0"/>
                        <a:t>Celular</a:t>
                      </a:r>
                    </a:p>
                  </a:txBody>
                  <a:tcPr/>
                </a:tc>
                <a:extLst>
                  <a:ext uri="{0D108BD9-81ED-4DB2-BD59-A6C34878D82A}">
                    <a16:rowId xmlns:a16="http://schemas.microsoft.com/office/drawing/2014/main" val="2466347648"/>
                  </a:ext>
                </a:extLst>
              </a:tr>
              <a:tr h="370840">
                <a:tc>
                  <a:txBody>
                    <a:bodyPr/>
                    <a:lstStyle/>
                    <a:p>
                      <a:r>
                        <a:rPr lang="pt-BR" dirty="0" err="1"/>
                        <a:t>email</a:t>
                      </a:r>
                      <a:endParaRPr lang="pt-BR" dirty="0"/>
                    </a:p>
                  </a:txBody>
                  <a:tcPr/>
                </a:tc>
                <a:extLst>
                  <a:ext uri="{0D108BD9-81ED-4DB2-BD59-A6C34878D82A}">
                    <a16:rowId xmlns:a16="http://schemas.microsoft.com/office/drawing/2014/main" val="3319687058"/>
                  </a:ext>
                </a:extLst>
              </a:tr>
            </a:tbl>
          </a:graphicData>
        </a:graphic>
      </p:graphicFrame>
      <p:graphicFrame>
        <p:nvGraphicFramePr>
          <p:cNvPr id="6" name="Tabela 5">
            <a:extLst>
              <a:ext uri="{FF2B5EF4-FFF2-40B4-BE49-F238E27FC236}">
                <a16:creationId xmlns:a16="http://schemas.microsoft.com/office/drawing/2014/main" id="{2DCB066F-E397-D26D-E6BB-FC17A11710D6}"/>
              </a:ext>
            </a:extLst>
          </p:cNvPr>
          <p:cNvGraphicFramePr>
            <a:graphicFrameLocks noGrp="1"/>
          </p:cNvGraphicFramePr>
          <p:nvPr>
            <p:extLst>
              <p:ext uri="{D42A27DB-BD31-4B8C-83A1-F6EECF244321}">
                <p14:modId xmlns:p14="http://schemas.microsoft.com/office/powerpoint/2010/main" val="4072426328"/>
              </p:ext>
            </p:extLst>
          </p:nvPr>
        </p:nvGraphicFramePr>
        <p:xfrm>
          <a:off x="6324602" y="795738"/>
          <a:ext cx="2323432" cy="2595880"/>
        </p:xfrm>
        <a:graphic>
          <a:graphicData uri="http://schemas.openxmlformats.org/drawingml/2006/table">
            <a:tbl>
              <a:tblPr firstRow="1" bandRow="1">
                <a:tableStyleId>{5C22544A-7EE6-4342-B048-85BDC9FD1C3A}</a:tableStyleId>
              </a:tblPr>
              <a:tblGrid>
                <a:gridCol w="2323432">
                  <a:extLst>
                    <a:ext uri="{9D8B030D-6E8A-4147-A177-3AD203B41FA5}">
                      <a16:colId xmlns:a16="http://schemas.microsoft.com/office/drawing/2014/main" val="187339687"/>
                    </a:ext>
                  </a:extLst>
                </a:gridCol>
              </a:tblGrid>
              <a:tr h="370840">
                <a:tc>
                  <a:txBody>
                    <a:bodyPr/>
                    <a:lstStyle/>
                    <a:p>
                      <a:pPr algn="ctr"/>
                      <a:r>
                        <a:rPr lang="pt-BR" dirty="0"/>
                        <a:t>Produtos</a:t>
                      </a:r>
                    </a:p>
                  </a:txBody>
                  <a:tcPr/>
                </a:tc>
                <a:extLst>
                  <a:ext uri="{0D108BD9-81ED-4DB2-BD59-A6C34878D82A}">
                    <a16:rowId xmlns:a16="http://schemas.microsoft.com/office/drawing/2014/main" val="598278184"/>
                  </a:ext>
                </a:extLst>
              </a:tr>
              <a:tr h="370840">
                <a:tc>
                  <a:txBody>
                    <a:bodyPr/>
                    <a:lstStyle/>
                    <a:p>
                      <a:r>
                        <a:rPr lang="pt-BR" dirty="0" err="1"/>
                        <a:t>Id_produto</a:t>
                      </a:r>
                      <a:endParaRPr lang="pt-BR" dirty="0"/>
                    </a:p>
                  </a:txBody>
                  <a:tcPr/>
                </a:tc>
                <a:extLst>
                  <a:ext uri="{0D108BD9-81ED-4DB2-BD59-A6C34878D82A}">
                    <a16:rowId xmlns:a16="http://schemas.microsoft.com/office/drawing/2014/main" val="3595750374"/>
                  </a:ext>
                </a:extLst>
              </a:tr>
              <a:tr h="370840">
                <a:tc>
                  <a:txBody>
                    <a:bodyPr/>
                    <a:lstStyle/>
                    <a:p>
                      <a:r>
                        <a:rPr lang="pt-BR" dirty="0" err="1"/>
                        <a:t>Nome_produto</a:t>
                      </a:r>
                      <a:endParaRPr lang="pt-BR" dirty="0"/>
                    </a:p>
                  </a:txBody>
                  <a:tcPr/>
                </a:tc>
                <a:extLst>
                  <a:ext uri="{0D108BD9-81ED-4DB2-BD59-A6C34878D82A}">
                    <a16:rowId xmlns:a16="http://schemas.microsoft.com/office/drawing/2014/main" val="4082301690"/>
                  </a:ext>
                </a:extLst>
              </a:tr>
              <a:tr h="370840">
                <a:tc>
                  <a:txBody>
                    <a:bodyPr/>
                    <a:lstStyle/>
                    <a:p>
                      <a:r>
                        <a:rPr lang="pt-BR" dirty="0" err="1"/>
                        <a:t>Id_categoria</a:t>
                      </a:r>
                      <a:endParaRPr lang="pt-BR" dirty="0"/>
                    </a:p>
                  </a:txBody>
                  <a:tcPr/>
                </a:tc>
                <a:extLst>
                  <a:ext uri="{0D108BD9-81ED-4DB2-BD59-A6C34878D82A}">
                    <a16:rowId xmlns:a16="http://schemas.microsoft.com/office/drawing/2014/main" val="1156171837"/>
                  </a:ext>
                </a:extLst>
              </a:tr>
              <a:tr h="370840">
                <a:tc>
                  <a:txBody>
                    <a:bodyPr/>
                    <a:lstStyle/>
                    <a:p>
                      <a:r>
                        <a:rPr lang="pt-BR" dirty="0" err="1"/>
                        <a:t>Id_fornecedor</a:t>
                      </a:r>
                      <a:endParaRPr lang="pt-BR" dirty="0"/>
                    </a:p>
                  </a:txBody>
                  <a:tcPr/>
                </a:tc>
                <a:extLst>
                  <a:ext uri="{0D108BD9-81ED-4DB2-BD59-A6C34878D82A}">
                    <a16:rowId xmlns:a16="http://schemas.microsoft.com/office/drawing/2014/main" val="1263530752"/>
                  </a:ext>
                </a:extLst>
              </a:tr>
              <a:tr h="370840">
                <a:tc>
                  <a:txBody>
                    <a:bodyPr/>
                    <a:lstStyle/>
                    <a:p>
                      <a:r>
                        <a:rPr lang="pt-BR" dirty="0"/>
                        <a:t>Valor</a:t>
                      </a:r>
                    </a:p>
                  </a:txBody>
                  <a:tcPr/>
                </a:tc>
                <a:extLst>
                  <a:ext uri="{0D108BD9-81ED-4DB2-BD59-A6C34878D82A}">
                    <a16:rowId xmlns:a16="http://schemas.microsoft.com/office/drawing/2014/main" val="3276229482"/>
                  </a:ext>
                </a:extLst>
              </a:tr>
              <a:tr h="370840">
                <a:tc>
                  <a:txBody>
                    <a:bodyPr/>
                    <a:lstStyle/>
                    <a:p>
                      <a:r>
                        <a:rPr lang="pt-BR" dirty="0" err="1"/>
                        <a:t>Qtde_estoque</a:t>
                      </a:r>
                      <a:endParaRPr lang="pt-BR" dirty="0"/>
                    </a:p>
                  </a:txBody>
                  <a:tcPr/>
                </a:tc>
                <a:extLst>
                  <a:ext uri="{0D108BD9-81ED-4DB2-BD59-A6C34878D82A}">
                    <a16:rowId xmlns:a16="http://schemas.microsoft.com/office/drawing/2014/main" val="4192340009"/>
                  </a:ext>
                </a:extLst>
              </a:tr>
            </a:tbl>
          </a:graphicData>
        </a:graphic>
      </p:graphicFrame>
      <p:graphicFrame>
        <p:nvGraphicFramePr>
          <p:cNvPr id="7" name="Tabela 6">
            <a:extLst>
              <a:ext uri="{FF2B5EF4-FFF2-40B4-BE49-F238E27FC236}">
                <a16:creationId xmlns:a16="http://schemas.microsoft.com/office/drawing/2014/main" id="{88272F7C-501E-858A-226C-1F405422FBE9}"/>
              </a:ext>
            </a:extLst>
          </p:cNvPr>
          <p:cNvGraphicFramePr>
            <a:graphicFrameLocks noGrp="1"/>
          </p:cNvGraphicFramePr>
          <p:nvPr>
            <p:extLst>
              <p:ext uri="{D42A27DB-BD31-4B8C-83A1-F6EECF244321}">
                <p14:modId xmlns:p14="http://schemas.microsoft.com/office/powerpoint/2010/main" val="3249836760"/>
              </p:ext>
            </p:extLst>
          </p:nvPr>
        </p:nvGraphicFramePr>
        <p:xfrm>
          <a:off x="9202821" y="835620"/>
          <a:ext cx="2323432" cy="1107440"/>
        </p:xfrm>
        <a:graphic>
          <a:graphicData uri="http://schemas.openxmlformats.org/drawingml/2006/table">
            <a:tbl>
              <a:tblPr firstRow="1" bandRow="1">
                <a:tableStyleId>{5C22544A-7EE6-4342-B048-85BDC9FD1C3A}</a:tableStyleId>
              </a:tblPr>
              <a:tblGrid>
                <a:gridCol w="2323432">
                  <a:extLst>
                    <a:ext uri="{9D8B030D-6E8A-4147-A177-3AD203B41FA5}">
                      <a16:colId xmlns:a16="http://schemas.microsoft.com/office/drawing/2014/main" val="187339687"/>
                    </a:ext>
                  </a:extLst>
                </a:gridCol>
              </a:tblGrid>
              <a:tr h="320485">
                <a:tc>
                  <a:txBody>
                    <a:bodyPr/>
                    <a:lstStyle/>
                    <a:p>
                      <a:pPr algn="ctr"/>
                      <a:r>
                        <a:rPr lang="pt-BR" dirty="0"/>
                        <a:t>Categorias</a:t>
                      </a:r>
                    </a:p>
                  </a:txBody>
                  <a:tcPr/>
                </a:tc>
                <a:extLst>
                  <a:ext uri="{0D108BD9-81ED-4DB2-BD59-A6C34878D82A}">
                    <a16:rowId xmlns:a16="http://schemas.microsoft.com/office/drawing/2014/main" val="598278184"/>
                  </a:ext>
                </a:extLst>
              </a:tr>
              <a:tr h="370840">
                <a:tc>
                  <a:txBody>
                    <a:bodyPr/>
                    <a:lstStyle/>
                    <a:p>
                      <a:r>
                        <a:rPr lang="pt-BR" dirty="0" err="1"/>
                        <a:t>Id_categoria</a:t>
                      </a:r>
                      <a:endParaRPr lang="pt-BR" dirty="0"/>
                    </a:p>
                  </a:txBody>
                  <a:tcPr/>
                </a:tc>
                <a:extLst>
                  <a:ext uri="{0D108BD9-81ED-4DB2-BD59-A6C34878D82A}">
                    <a16:rowId xmlns:a16="http://schemas.microsoft.com/office/drawing/2014/main" val="3595750374"/>
                  </a:ext>
                </a:extLst>
              </a:tr>
              <a:tr h="370840">
                <a:tc>
                  <a:txBody>
                    <a:bodyPr/>
                    <a:lstStyle/>
                    <a:p>
                      <a:r>
                        <a:rPr lang="pt-BR" dirty="0" err="1"/>
                        <a:t>Nome_categoria</a:t>
                      </a:r>
                      <a:endParaRPr lang="pt-BR" dirty="0"/>
                    </a:p>
                  </a:txBody>
                  <a:tcPr/>
                </a:tc>
                <a:extLst>
                  <a:ext uri="{0D108BD9-81ED-4DB2-BD59-A6C34878D82A}">
                    <a16:rowId xmlns:a16="http://schemas.microsoft.com/office/drawing/2014/main" val="2299722356"/>
                  </a:ext>
                </a:extLst>
              </a:tr>
            </a:tbl>
          </a:graphicData>
        </a:graphic>
      </p:graphicFrame>
      <p:graphicFrame>
        <p:nvGraphicFramePr>
          <p:cNvPr id="8" name="Tabela 7">
            <a:extLst>
              <a:ext uri="{FF2B5EF4-FFF2-40B4-BE49-F238E27FC236}">
                <a16:creationId xmlns:a16="http://schemas.microsoft.com/office/drawing/2014/main" id="{FB4CC6E2-4C44-EF1B-2DCF-F7CD766951B7}"/>
              </a:ext>
            </a:extLst>
          </p:cNvPr>
          <p:cNvGraphicFramePr>
            <a:graphicFrameLocks noGrp="1"/>
          </p:cNvGraphicFramePr>
          <p:nvPr>
            <p:extLst>
              <p:ext uri="{D42A27DB-BD31-4B8C-83A1-F6EECF244321}">
                <p14:modId xmlns:p14="http://schemas.microsoft.com/office/powerpoint/2010/main" val="2644302603"/>
              </p:ext>
            </p:extLst>
          </p:nvPr>
        </p:nvGraphicFramePr>
        <p:xfrm>
          <a:off x="507331" y="3824845"/>
          <a:ext cx="2323432" cy="2219960"/>
        </p:xfrm>
        <a:graphic>
          <a:graphicData uri="http://schemas.openxmlformats.org/drawingml/2006/table">
            <a:tbl>
              <a:tblPr firstRow="1" bandRow="1">
                <a:tableStyleId>{5C22544A-7EE6-4342-B048-85BDC9FD1C3A}</a:tableStyleId>
              </a:tblPr>
              <a:tblGrid>
                <a:gridCol w="2323432">
                  <a:extLst>
                    <a:ext uri="{9D8B030D-6E8A-4147-A177-3AD203B41FA5}">
                      <a16:colId xmlns:a16="http://schemas.microsoft.com/office/drawing/2014/main" val="187339687"/>
                    </a:ext>
                  </a:extLst>
                </a:gridCol>
              </a:tblGrid>
              <a:tr h="0">
                <a:tc>
                  <a:txBody>
                    <a:bodyPr/>
                    <a:lstStyle/>
                    <a:p>
                      <a:pPr algn="ctr"/>
                      <a:r>
                        <a:rPr lang="pt-BR" dirty="0"/>
                        <a:t>Carrinho</a:t>
                      </a:r>
                    </a:p>
                  </a:txBody>
                  <a:tcPr/>
                </a:tc>
                <a:extLst>
                  <a:ext uri="{0D108BD9-81ED-4DB2-BD59-A6C34878D82A}">
                    <a16:rowId xmlns:a16="http://schemas.microsoft.com/office/drawing/2014/main" val="598278184"/>
                  </a:ext>
                </a:extLst>
              </a:tr>
              <a:tr h="370840">
                <a:tc>
                  <a:txBody>
                    <a:bodyPr/>
                    <a:lstStyle/>
                    <a:p>
                      <a:r>
                        <a:rPr lang="pt-BR" dirty="0" err="1"/>
                        <a:t>Id_carrinho</a:t>
                      </a:r>
                      <a:endParaRPr lang="pt-BR" dirty="0"/>
                    </a:p>
                  </a:txBody>
                  <a:tcPr/>
                </a:tc>
                <a:extLst>
                  <a:ext uri="{0D108BD9-81ED-4DB2-BD59-A6C34878D82A}">
                    <a16:rowId xmlns:a16="http://schemas.microsoft.com/office/drawing/2014/main" val="3595750374"/>
                  </a:ext>
                </a:extLst>
              </a:tr>
              <a:tr h="370840">
                <a:tc>
                  <a:txBody>
                    <a:bodyPr/>
                    <a:lstStyle/>
                    <a:p>
                      <a:r>
                        <a:rPr lang="pt-BR" dirty="0" err="1"/>
                        <a:t>Id_cliente</a:t>
                      </a:r>
                      <a:endParaRPr lang="pt-BR" dirty="0"/>
                    </a:p>
                  </a:txBody>
                  <a:tcPr/>
                </a:tc>
                <a:extLst>
                  <a:ext uri="{0D108BD9-81ED-4DB2-BD59-A6C34878D82A}">
                    <a16:rowId xmlns:a16="http://schemas.microsoft.com/office/drawing/2014/main" val="2218169639"/>
                  </a:ext>
                </a:extLst>
              </a:tr>
              <a:tr h="370840">
                <a:tc>
                  <a:txBody>
                    <a:bodyPr/>
                    <a:lstStyle/>
                    <a:p>
                      <a:r>
                        <a:rPr lang="pt-BR" dirty="0"/>
                        <a:t>Data</a:t>
                      </a:r>
                    </a:p>
                  </a:txBody>
                  <a:tcPr/>
                </a:tc>
                <a:extLst>
                  <a:ext uri="{0D108BD9-81ED-4DB2-BD59-A6C34878D82A}">
                    <a16:rowId xmlns:a16="http://schemas.microsoft.com/office/drawing/2014/main" val="2875906916"/>
                  </a:ext>
                </a:extLst>
              </a:tr>
              <a:tr h="370840">
                <a:tc>
                  <a:txBody>
                    <a:bodyPr/>
                    <a:lstStyle/>
                    <a:p>
                      <a:r>
                        <a:rPr lang="pt-BR" dirty="0" err="1"/>
                        <a:t>Valor_total</a:t>
                      </a:r>
                      <a:endParaRPr lang="pt-BR" dirty="0"/>
                    </a:p>
                  </a:txBody>
                  <a:tcPr/>
                </a:tc>
                <a:extLst>
                  <a:ext uri="{0D108BD9-81ED-4DB2-BD59-A6C34878D82A}">
                    <a16:rowId xmlns:a16="http://schemas.microsoft.com/office/drawing/2014/main" val="42990964"/>
                  </a:ext>
                </a:extLst>
              </a:tr>
              <a:tr h="370840">
                <a:tc>
                  <a:txBody>
                    <a:bodyPr/>
                    <a:lstStyle/>
                    <a:p>
                      <a:r>
                        <a:rPr lang="pt-BR" dirty="0" err="1"/>
                        <a:t>Forma_pagamento</a:t>
                      </a:r>
                      <a:endParaRPr lang="pt-BR" dirty="0"/>
                    </a:p>
                  </a:txBody>
                  <a:tcPr/>
                </a:tc>
                <a:extLst>
                  <a:ext uri="{0D108BD9-81ED-4DB2-BD59-A6C34878D82A}">
                    <a16:rowId xmlns:a16="http://schemas.microsoft.com/office/drawing/2014/main" val="3516178898"/>
                  </a:ext>
                </a:extLst>
              </a:tr>
            </a:tbl>
          </a:graphicData>
        </a:graphic>
      </p:graphicFrame>
      <p:graphicFrame>
        <p:nvGraphicFramePr>
          <p:cNvPr id="9" name="Tabela 8">
            <a:extLst>
              <a:ext uri="{FF2B5EF4-FFF2-40B4-BE49-F238E27FC236}">
                <a16:creationId xmlns:a16="http://schemas.microsoft.com/office/drawing/2014/main" id="{3E4DF47D-5221-9B83-0CE8-8794D330AD97}"/>
              </a:ext>
            </a:extLst>
          </p:cNvPr>
          <p:cNvGraphicFramePr>
            <a:graphicFrameLocks noGrp="1"/>
          </p:cNvGraphicFramePr>
          <p:nvPr>
            <p:extLst>
              <p:ext uri="{D42A27DB-BD31-4B8C-83A1-F6EECF244321}">
                <p14:modId xmlns:p14="http://schemas.microsoft.com/office/powerpoint/2010/main" val="2545731895"/>
              </p:ext>
            </p:extLst>
          </p:nvPr>
        </p:nvGraphicFramePr>
        <p:xfrm>
          <a:off x="4205264" y="3832601"/>
          <a:ext cx="2323432" cy="2118360"/>
        </p:xfrm>
        <a:graphic>
          <a:graphicData uri="http://schemas.openxmlformats.org/drawingml/2006/table">
            <a:tbl>
              <a:tblPr firstRow="1" bandRow="1">
                <a:tableStyleId>{5C22544A-7EE6-4342-B048-85BDC9FD1C3A}</a:tableStyleId>
              </a:tblPr>
              <a:tblGrid>
                <a:gridCol w="2323432">
                  <a:extLst>
                    <a:ext uri="{9D8B030D-6E8A-4147-A177-3AD203B41FA5}">
                      <a16:colId xmlns:a16="http://schemas.microsoft.com/office/drawing/2014/main" val="187339687"/>
                    </a:ext>
                  </a:extLst>
                </a:gridCol>
              </a:tblGrid>
              <a:tr h="0">
                <a:tc>
                  <a:txBody>
                    <a:bodyPr/>
                    <a:lstStyle/>
                    <a:p>
                      <a:pPr algn="ctr"/>
                      <a:r>
                        <a:rPr lang="pt-BR" dirty="0" err="1"/>
                        <a:t>Carrinho_itens</a:t>
                      </a:r>
                      <a:endParaRPr lang="pt-BR" dirty="0"/>
                    </a:p>
                  </a:txBody>
                  <a:tcPr/>
                </a:tc>
                <a:extLst>
                  <a:ext uri="{0D108BD9-81ED-4DB2-BD59-A6C34878D82A}">
                    <a16:rowId xmlns:a16="http://schemas.microsoft.com/office/drawing/2014/main" val="598278184"/>
                  </a:ext>
                </a:extLst>
              </a:tr>
              <a:tr h="370840">
                <a:tc>
                  <a:txBody>
                    <a:bodyPr/>
                    <a:lstStyle/>
                    <a:p>
                      <a:r>
                        <a:rPr lang="pt-BR" dirty="0" err="1"/>
                        <a:t>Id_item</a:t>
                      </a:r>
                      <a:endParaRPr lang="pt-BR" dirty="0"/>
                    </a:p>
                  </a:txBody>
                  <a:tcPr/>
                </a:tc>
                <a:extLst>
                  <a:ext uri="{0D108BD9-81ED-4DB2-BD59-A6C34878D82A}">
                    <a16:rowId xmlns:a16="http://schemas.microsoft.com/office/drawing/2014/main" val="3595750374"/>
                  </a:ext>
                </a:extLst>
              </a:tr>
              <a:tr h="370840">
                <a:tc>
                  <a:txBody>
                    <a:bodyPr/>
                    <a:lstStyle/>
                    <a:p>
                      <a:r>
                        <a:rPr lang="pt-BR" dirty="0" err="1"/>
                        <a:t>Id_carrinho</a:t>
                      </a:r>
                      <a:endParaRPr lang="pt-BR" dirty="0"/>
                    </a:p>
                    <a:p>
                      <a:r>
                        <a:rPr lang="pt-BR" dirty="0" err="1"/>
                        <a:t>Id_produto</a:t>
                      </a:r>
                      <a:endParaRPr lang="pt-BR" dirty="0"/>
                    </a:p>
                  </a:txBody>
                  <a:tcPr/>
                </a:tc>
                <a:extLst>
                  <a:ext uri="{0D108BD9-81ED-4DB2-BD59-A6C34878D82A}">
                    <a16:rowId xmlns:a16="http://schemas.microsoft.com/office/drawing/2014/main" val="1244621565"/>
                  </a:ext>
                </a:extLst>
              </a:tr>
              <a:tr h="370840">
                <a:tc>
                  <a:txBody>
                    <a:bodyPr/>
                    <a:lstStyle/>
                    <a:p>
                      <a:r>
                        <a:rPr lang="pt-BR" dirty="0"/>
                        <a:t>Quantidade</a:t>
                      </a:r>
                    </a:p>
                  </a:txBody>
                  <a:tcPr/>
                </a:tc>
                <a:extLst>
                  <a:ext uri="{0D108BD9-81ED-4DB2-BD59-A6C34878D82A}">
                    <a16:rowId xmlns:a16="http://schemas.microsoft.com/office/drawing/2014/main" val="3069862464"/>
                  </a:ext>
                </a:extLst>
              </a:tr>
              <a:tr h="370840">
                <a:tc>
                  <a:txBody>
                    <a:bodyPr/>
                    <a:lstStyle/>
                    <a:p>
                      <a:r>
                        <a:rPr lang="pt-BR" dirty="0" err="1"/>
                        <a:t>Valor_unitario</a:t>
                      </a:r>
                      <a:endParaRPr lang="pt-BR" dirty="0"/>
                    </a:p>
                  </a:txBody>
                  <a:tcPr/>
                </a:tc>
                <a:extLst>
                  <a:ext uri="{0D108BD9-81ED-4DB2-BD59-A6C34878D82A}">
                    <a16:rowId xmlns:a16="http://schemas.microsoft.com/office/drawing/2014/main" val="2459262975"/>
                  </a:ext>
                </a:extLst>
              </a:tr>
            </a:tbl>
          </a:graphicData>
        </a:graphic>
      </p:graphicFrame>
      <p:cxnSp>
        <p:nvCxnSpPr>
          <p:cNvPr id="10" name="Conector reto 9">
            <a:extLst>
              <a:ext uri="{FF2B5EF4-FFF2-40B4-BE49-F238E27FC236}">
                <a16:creationId xmlns:a16="http://schemas.microsoft.com/office/drawing/2014/main" id="{50CFE14D-7AD1-B8D9-B5B9-A2AF4B7F9E89}"/>
              </a:ext>
            </a:extLst>
          </p:cNvPr>
          <p:cNvCxnSpPr/>
          <p:nvPr/>
        </p:nvCxnSpPr>
        <p:spPr>
          <a:xfrm flipH="1">
            <a:off x="84221" y="1389340"/>
            <a:ext cx="395705" cy="0"/>
          </a:xfrm>
          <a:prstGeom prst="line">
            <a:avLst/>
          </a:prstGeom>
          <a:ln/>
        </p:spPr>
        <p:style>
          <a:lnRef idx="1">
            <a:schemeClr val="dk1"/>
          </a:lnRef>
          <a:fillRef idx="0">
            <a:schemeClr val="dk1"/>
          </a:fillRef>
          <a:effectRef idx="0">
            <a:schemeClr val="dk1"/>
          </a:effectRef>
          <a:fontRef idx="minor">
            <a:schemeClr val="tx1"/>
          </a:fontRef>
        </p:style>
      </p:cxnSp>
      <p:cxnSp>
        <p:nvCxnSpPr>
          <p:cNvPr id="11" name="Conector reto 10">
            <a:extLst>
              <a:ext uri="{FF2B5EF4-FFF2-40B4-BE49-F238E27FC236}">
                <a16:creationId xmlns:a16="http://schemas.microsoft.com/office/drawing/2014/main" id="{17279F5F-1D41-C81A-0DD8-3B99CBBE4C30}"/>
              </a:ext>
            </a:extLst>
          </p:cNvPr>
          <p:cNvCxnSpPr>
            <a:cxnSpLocks/>
          </p:cNvCxnSpPr>
          <p:nvPr/>
        </p:nvCxnSpPr>
        <p:spPr>
          <a:xfrm>
            <a:off x="84221" y="1389340"/>
            <a:ext cx="0" cy="3385795"/>
          </a:xfrm>
          <a:prstGeom prst="line">
            <a:avLst/>
          </a:prstGeom>
          <a:ln/>
        </p:spPr>
        <p:style>
          <a:lnRef idx="1">
            <a:schemeClr val="dk1"/>
          </a:lnRef>
          <a:fillRef idx="0">
            <a:schemeClr val="dk1"/>
          </a:fillRef>
          <a:effectRef idx="0">
            <a:schemeClr val="dk1"/>
          </a:effectRef>
          <a:fontRef idx="minor">
            <a:schemeClr val="tx1"/>
          </a:fontRef>
        </p:style>
      </p:cxnSp>
      <p:cxnSp>
        <p:nvCxnSpPr>
          <p:cNvPr id="12" name="Conector reto 11">
            <a:extLst>
              <a:ext uri="{FF2B5EF4-FFF2-40B4-BE49-F238E27FC236}">
                <a16:creationId xmlns:a16="http://schemas.microsoft.com/office/drawing/2014/main" id="{8D0E1232-5E1A-C3DF-360D-3D36D37F5A93}"/>
              </a:ext>
            </a:extLst>
          </p:cNvPr>
          <p:cNvCxnSpPr>
            <a:cxnSpLocks/>
          </p:cNvCxnSpPr>
          <p:nvPr/>
        </p:nvCxnSpPr>
        <p:spPr>
          <a:xfrm>
            <a:off x="84220" y="4735262"/>
            <a:ext cx="395705" cy="0"/>
          </a:xfrm>
          <a:prstGeom prst="line">
            <a:avLst/>
          </a:prstGeom>
          <a:ln/>
        </p:spPr>
        <p:style>
          <a:lnRef idx="1">
            <a:schemeClr val="dk1"/>
          </a:lnRef>
          <a:fillRef idx="0">
            <a:schemeClr val="dk1"/>
          </a:fillRef>
          <a:effectRef idx="0">
            <a:schemeClr val="dk1"/>
          </a:effectRef>
          <a:fontRef idx="minor">
            <a:schemeClr val="tx1"/>
          </a:fontRef>
        </p:style>
      </p:cxnSp>
      <p:cxnSp>
        <p:nvCxnSpPr>
          <p:cNvPr id="13" name="Conector reto 12">
            <a:extLst>
              <a:ext uri="{FF2B5EF4-FFF2-40B4-BE49-F238E27FC236}">
                <a16:creationId xmlns:a16="http://schemas.microsoft.com/office/drawing/2014/main" id="{9FCBB93D-A720-0767-3204-86AFF859604D}"/>
              </a:ext>
            </a:extLst>
          </p:cNvPr>
          <p:cNvCxnSpPr/>
          <p:nvPr/>
        </p:nvCxnSpPr>
        <p:spPr>
          <a:xfrm>
            <a:off x="6096000" y="1389340"/>
            <a:ext cx="0" cy="1173389"/>
          </a:xfrm>
          <a:prstGeom prst="line">
            <a:avLst/>
          </a:prstGeom>
          <a:ln/>
        </p:spPr>
        <p:style>
          <a:lnRef idx="1">
            <a:schemeClr val="dk1"/>
          </a:lnRef>
          <a:fillRef idx="0">
            <a:schemeClr val="dk1"/>
          </a:fillRef>
          <a:effectRef idx="0">
            <a:schemeClr val="dk1"/>
          </a:effectRef>
          <a:fontRef idx="minor">
            <a:schemeClr val="tx1"/>
          </a:fontRef>
        </p:style>
      </p:cxnSp>
      <p:cxnSp>
        <p:nvCxnSpPr>
          <p:cNvPr id="14" name="Conector reto 13">
            <a:extLst>
              <a:ext uri="{FF2B5EF4-FFF2-40B4-BE49-F238E27FC236}">
                <a16:creationId xmlns:a16="http://schemas.microsoft.com/office/drawing/2014/main" id="{9D2FDA7B-E45C-C3C8-7888-7992A9EC9D59}"/>
              </a:ext>
            </a:extLst>
          </p:cNvPr>
          <p:cNvCxnSpPr/>
          <p:nvPr/>
        </p:nvCxnSpPr>
        <p:spPr>
          <a:xfrm flipH="1">
            <a:off x="5355389" y="1389340"/>
            <a:ext cx="740611" cy="0"/>
          </a:xfrm>
          <a:prstGeom prst="line">
            <a:avLst/>
          </a:prstGeom>
          <a:ln/>
        </p:spPr>
        <p:style>
          <a:lnRef idx="1">
            <a:schemeClr val="dk1"/>
          </a:lnRef>
          <a:fillRef idx="0">
            <a:schemeClr val="dk1"/>
          </a:fillRef>
          <a:effectRef idx="0">
            <a:schemeClr val="dk1"/>
          </a:effectRef>
          <a:fontRef idx="minor">
            <a:schemeClr val="tx1"/>
          </a:fontRef>
        </p:style>
      </p:cxnSp>
      <p:cxnSp>
        <p:nvCxnSpPr>
          <p:cNvPr id="15" name="Conector reto 14">
            <a:extLst>
              <a:ext uri="{FF2B5EF4-FFF2-40B4-BE49-F238E27FC236}">
                <a16:creationId xmlns:a16="http://schemas.microsoft.com/office/drawing/2014/main" id="{C997B9BF-2340-9331-5CE3-A58D97D507CB}"/>
              </a:ext>
            </a:extLst>
          </p:cNvPr>
          <p:cNvCxnSpPr/>
          <p:nvPr/>
        </p:nvCxnSpPr>
        <p:spPr>
          <a:xfrm>
            <a:off x="6096000" y="2562729"/>
            <a:ext cx="316832" cy="0"/>
          </a:xfrm>
          <a:prstGeom prst="line">
            <a:avLst/>
          </a:prstGeom>
          <a:ln w="12700"/>
        </p:spPr>
        <p:style>
          <a:lnRef idx="1">
            <a:schemeClr val="dk1"/>
          </a:lnRef>
          <a:fillRef idx="0">
            <a:schemeClr val="dk1"/>
          </a:fillRef>
          <a:effectRef idx="0">
            <a:schemeClr val="dk1"/>
          </a:effectRef>
          <a:fontRef idx="minor">
            <a:schemeClr val="tx1"/>
          </a:fontRef>
        </p:style>
      </p:cxnSp>
      <p:cxnSp>
        <p:nvCxnSpPr>
          <p:cNvPr id="16" name="Conector reto 15">
            <a:extLst>
              <a:ext uri="{FF2B5EF4-FFF2-40B4-BE49-F238E27FC236}">
                <a16:creationId xmlns:a16="http://schemas.microsoft.com/office/drawing/2014/main" id="{BC3959C5-2AC7-1C71-7BE5-F20ABCF6ED7C}"/>
              </a:ext>
            </a:extLst>
          </p:cNvPr>
          <p:cNvCxnSpPr>
            <a:cxnSpLocks/>
          </p:cNvCxnSpPr>
          <p:nvPr/>
        </p:nvCxnSpPr>
        <p:spPr>
          <a:xfrm>
            <a:off x="8903368" y="1389340"/>
            <a:ext cx="0" cy="704338"/>
          </a:xfrm>
          <a:prstGeom prst="line">
            <a:avLst/>
          </a:prstGeom>
          <a:ln/>
        </p:spPr>
        <p:style>
          <a:lnRef idx="1">
            <a:schemeClr val="dk1"/>
          </a:lnRef>
          <a:fillRef idx="0">
            <a:schemeClr val="dk1"/>
          </a:fillRef>
          <a:effectRef idx="0">
            <a:schemeClr val="dk1"/>
          </a:effectRef>
          <a:fontRef idx="minor">
            <a:schemeClr val="tx1"/>
          </a:fontRef>
        </p:style>
      </p:cxnSp>
      <p:cxnSp>
        <p:nvCxnSpPr>
          <p:cNvPr id="17" name="Conector reto 16">
            <a:extLst>
              <a:ext uri="{FF2B5EF4-FFF2-40B4-BE49-F238E27FC236}">
                <a16:creationId xmlns:a16="http://schemas.microsoft.com/office/drawing/2014/main" id="{5626C9E4-FC00-D49D-B3C8-EDFCA24AC59F}"/>
              </a:ext>
            </a:extLst>
          </p:cNvPr>
          <p:cNvCxnSpPr>
            <a:cxnSpLocks/>
            <a:endCxn id="7" idx="1"/>
          </p:cNvCxnSpPr>
          <p:nvPr/>
        </p:nvCxnSpPr>
        <p:spPr>
          <a:xfrm>
            <a:off x="8903368" y="1389340"/>
            <a:ext cx="299453" cy="0"/>
          </a:xfrm>
          <a:prstGeom prst="line">
            <a:avLst/>
          </a:prstGeom>
          <a:ln/>
        </p:spPr>
        <p:style>
          <a:lnRef idx="1">
            <a:schemeClr val="dk1"/>
          </a:lnRef>
          <a:fillRef idx="0">
            <a:schemeClr val="dk1"/>
          </a:fillRef>
          <a:effectRef idx="0">
            <a:schemeClr val="dk1"/>
          </a:effectRef>
          <a:fontRef idx="minor">
            <a:schemeClr val="tx1"/>
          </a:fontRef>
        </p:style>
      </p:cxnSp>
      <p:cxnSp>
        <p:nvCxnSpPr>
          <p:cNvPr id="18" name="Conector reto 17">
            <a:extLst>
              <a:ext uri="{FF2B5EF4-FFF2-40B4-BE49-F238E27FC236}">
                <a16:creationId xmlns:a16="http://schemas.microsoft.com/office/drawing/2014/main" id="{95897E3B-84C9-A452-E9BD-3527228898BF}"/>
              </a:ext>
            </a:extLst>
          </p:cNvPr>
          <p:cNvCxnSpPr>
            <a:cxnSpLocks/>
          </p:cNvCxnSpPr>
          <p:nvPr/>
        </p:nvCxnSpPr>
        <p:spPr>
          <a:xfrm>
            <a:off x="8903368" y="2478508"/>
            <a:ext cx="0"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9" name="Conector reto 18">
            <a:extLst>
              <a:ext uri="{FF2B5EF4-FFF2-40B4-BE49-F238E27FC236}">
                <a16:creationId xmlns:a16="http://schemas.microsoft.com/office/drawing/2014/main" id="{1F3493EC-174D-6D4C-9422-F1DA23AA3E99}"/>
              </a:ext>
            </a:extLst>
          </p:cNvPr>
          <p:cNvCxnSpPr/>
          <p:nvPr/>
        </p:nvCxnSpPr>
        <p:spPr>
          <a:xfrm>
            <a:off x="7738368" y="2093678"/>
            <a:ext cx="1167063" cy="0"/>
          </a:xfrm>
          <a:prstGeom prst="line">
            <a:avLst/>
          </a:prstGeom>
          <a:ln w="12700"/>
        </p:spPr>
        <p:style>
          <a:lnRef idx="1">
            <a:schemeClr val="dk1"/>
          </a:lnRef>
          <a:fillRef idx="0">
            <a:schemeClr val="dk1"/>
          </a:fillRef>
          <a:effectRef idx="0">
            <a:schemeClr val="dk1"/>
          </a:effectRef>
          <a:fontRef idx="minor">
            <a:schemeClr val="tx1"/>
          </a:fontRef>
        </p:style>
      </p:cxnSp>
      <p:cxnSp>
        <p:nvCxnSpPr>
          <p:cNvPr id="20" name="Conector reto 19">
            <a:extLst>
              <a:ext uri="{FF2B5EF4-FFF2-40B4-BE49-F238E27FC236}">
                <a16:creationId xmlns:a16="http://schemas.microsoft.com/office/drawing/2014/main" id="{64F24909-CBE5-82D3-51EF-B21D4676051A}"/>
              </a:ext>
            </a:extLst>
          </p:cNvPr>
          <p:cNvCxnSpPr/>
          <p:nvPr/>
        </p:nvCxnSpPr>
        <p:spPr>
          <a:xfrm>
            <a:off x="3555559" y="4334494"/>
            <a:ext cx="0" cy="385011"/>
          </a:xfrm>
          <a:prstGeom prst="line">
            <a:avLst/>
          </a:prstGeom>
          <a:ln/>
        </p:spPr>
        <p:style>
          <a:lnRef idx="1">
            <a:schemeClr val="dk1"/>
          </a:lnRef>
          <a:fillRef idx="0">
            <a:schemeClr val="dk1"/>
          </a:fillRef>
          <a:effectRef idx="0">
            <a:schemeClr val="dk1"/>
          </a:effectRef>
          <a:fontRef idx="minor">
            <a:schemeClr val="tx1"/>
          </a:fontRef>
        </p:style>
      </p:cxnSp>
      <p:cxnSp>
        <p:nvCxnSpPr>
          <p:cNvPr id="21" name="Conector reto 20">
            <a:extLst>
              <a:ext uri="{FF2B5EF4-FFF2-40B4-BE49-F238E27FC236}">
                <a16:creationId xmlns:a16="http://schemas.microsoft.com/office/drawing/2014/main" id="{73AEEF0B-954C-CCC9-3331-94A8022E544B}"/>
              </a:ext>
            </a:extLst>
          </p:cNvPr>
          <p:cNvCxnSpPr/>
          <p:nvPr/>
        </p:nvCxnSpPr>
        <p:spPr>
          <a:xfrm flipH="1">
            <a:off x="1895643" y="4309985"/>
            <a:ext cx="1691105" cy="0"/>
          </a:xfrm>
          <a:prstGeom prst="line">
            <a:avLst/>
          </a:prstGeom>
          <a:ln/>
        </p:spPr>
        <p:style>
          <a:lnRef idx="1">
            <a:schemeClr val="dk1"/>
          </a:lnRef>
          <a:fillRef idx="0">
            <a:schemeClr val="dk1"/>
          </a:fillRef>
          <a:effectRef idx="0">
            <a:schemeClr val="dk1"/>
          </a:effectRef>
          <a:fontRef idx="minor">
            <a:schemeClr val="tx1"/>
          </a:fontRef>
        </p:style>
      </p:cxnSp>
      <p:cxnSp>
        <p:nvCxnSpPr>
          <p:cNvPr id="22" name="Conector reto 21">
            <a:extLst>
              <a:ext uri="{FF2B5EF4-FFF2-40B4-BE49-F238E27FC236}">
                <a16:creationId xmlns:a16="http://schemas.microsoft.com/office/drawing/2014/main" id="{20615343-B90B-BB62-118E-08A5CD83B3A9}"/>
              </a:ext>
            </a:extLst>
          </p:cNvPr>
          <p:cNvCxnSpPr/>
          <p:nvPr/>
        </p:nvCxnSpPr>
        <p:spPr>
          <a:xfrm>
            <a:off x="3555559" y="4719505"/>
            <a:ext cx="649705" cy="0"/>
          </a:xfrm>
          <a:prstGeom prst="line">
            <a:avLst/>
          </a:prstGeom>
          <a:ln/>
        </p:spPr>
        <p:style>
          <a:lnRef idx="1">
            <a:schemeClr val="dk1"/>
          </a:lnRef>
          <a:fillRef idx="0">
            <a:schemeClr val="dk1"/>
          </a:fillRef>
          <a:effectRef idx="0">
            <a:schemeClr val="dk1"/>
          </a:effectRef>
          <a:fontRef idx="minor">
            <a:schemeClr val="tx1"/>
          </a:fontRef>
        </p:style>
      </p:cxnSp>
      <p:cxnSp>
        <p:nvCxnSpPr>
          <p:cNvPr id="23" name="Conector reto 22">
            <a:extLst>
              <a:ext uri="{FF2B5EF4-FFF2-40B4-BE49-F238E27FC236}">
                <a16:creationId xmlns:a16="http://schemas.microsoft.com/office/drawing/2014/main" id="{6203E1F6-73DF-41DA-5584-851FD518C886}"/>
              </a:ext>
            </a:extLst>
          </p:cNvPr>
          <p:cNvCxnSpPr/>
          <p:nvPr/>
        </p:nvCxnSpPr>
        <p:spPr>
          <a:xfrm>
            <a:off x="7796463" y="1389340"/>
            <a:ext cx="851571" cy="0"/>
          </a:xfrm>
          <a:prstGeom prst="line">
            <a:avLst/>
          </a:prstGeom>
          <a:ln/>
        </p:spPr>
        <p:style>
          <a:lnRef idx="1">
            <a:schemeClr val="dk1"/>
          </a:lnRef>
          <a:fillRef idx="0">
            <a:schemeClr val="dk1"/>
          </a:fillRef>
          <a:effectRef idx="0">
            <a:schemeClr val="dk1"/>
          </a:effectRef>
          <a:fontRef idx="minor">
            <a:schemeClr val="tx1"/>
          </a:fontRef>
        </p:style>
      </p:cxnSp>
      <p:cxnSp>
        <p:nvCxnSpPr>
          <p:cNvPr id="24" name="Conector reto 23">
            <a:extLst>
              <a:ext uri="{FF2B5EF4-FFF2-40B4-BE49-F238E27FC236}">
                <a16:creationId xmlns:a16="http://schemas.microsoft.com/office/drawing/2014/main" id="{A3D3EFDE-6DBE-22D1-B57F-BBFCBDA798D2}"/>
              </a:ext>
            </a:extLst>
          </p:cNvPr>
          <p:cNvCxnSpPr>
            <a:cxnSpLocks/>
          </p:cNvCxnSpPr>
          <p:nvPr/>
        </p:nvCxnSpPr>
        <p:spPr>
          <a:xfrm>
            <a:off x="8648034" y="1389340"/>
            <a:ext cx="0" cy="3648625"/>
          </a:xfrm>
          <a:prstGeom prst="line">
            <a:avLst/>
          </a:prstGeom>
          <a:ln/>
        </p:spPr>
        <p:style>
          <a:lnRef idx="1">
            <a:schemeClr val="dk1"/>
          </a:lnRef>
          <a:fillRef idx="0">
            <a:schemeClr val="dk1"/>
          </a:fillRef>
          <a:effectRef idx="0">
            <a:schemeClr val="dk1"/>
          </a:effectRef>
          <a:fontRef idx="minor">
            <a:schemeClr val="tx1"/>
          </a:fontRef>
        </p:style>
      </p:cxnSp>
      <p:cxnSp>
        <p:nvCxnSpPr>
          <p:cNvPr id="25" name="Conector reto 24">
            <a:extLst>
              <a:ext uri="{FF2B5EF4-FFF2-40B4-BE49-F238E27FC236}">
                <a16:creationId xmlns:a16="http://schemas.microsoft.com/office/drawing/2014/main" id="{D2C79311-E0FE-509A-20CD-A81B183DCAEC}"/>
              </a:ext>
            </a:extLst>
          </p:cNvPr>
          <p:cNvCxnSpPr>
            <a:cxnSpLocks/>
          </p:cNvCxnSpPr>
          <p:nvPr/>
        </p:nvCxnSpPr>
        <p:spPr>
          <a:xfrm flipH="1">
            <a:off x="5686505" y="5037965"/>
            <a:ext cx="2990549" cy="0"/>
          </a:xfrm>
          <a:prstGeom prst="line">
            <a:avLst/>
          </a:prstGeom>
          <a:ln/>
        </p:spPr>
        <p:style>
          <a:lnRef idx="1">
            <a:schemeClr val="dk1"/>
          </a:lnRef>
          <a:fillRef idx="0">
            <a:schemeClr val="dk1"/>
          </a:fillRef>
          <a:effectRef idx="0">
            <a:schemeClr val="dk1"/>
          </a:effectRef>
          <a:fontRef idx="minor">
            <a:schemeClr val="tx1"/>
          </a:fontRef>
        </p:style>
      </p:cxnSp>
      <p:pic>
        <p:nvPicPr>
          <p:cNvPr id="26" name="Picture 2" descr="chave icone de icons8.com.br">
            <a:extLst>
              <a:ext uri="{FF2B5EF4-FFF2-40B4-BE49-F238E27FC236}">
                <a16:creationId xmlns:a16="http://schemas.microsoft.com/office/drawing/2014/main" id="{C6D8A322-1D0A-2A90-AE4A-76FF965D9B85}"/>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76570" y="1279803"/>
            <a:ext cx="219073" cy="219073"/>
          </a:xfrm>
          <a:prstGeom prst="rect">
            <a:avLst/>
          </a:prstGeom>
          <a:noFill/>
          <a:extLst>
            <a:ext uri="{909E8E84-426E-40DD-AFC4-6F175D3DCCD1}">
              <a14:hiddenFill xmlns:a14="http://schemas.microsoft.com/office/drawing/2010/main">
                <a:solidFill>
                  <a:srgbClr val="FFFFFF"/>
                </a:solidFill>
              </a14:hiddenFill>
            </a:ext>
          </a:extLst>
        </p:spPr>
      </p:pic>
      <p:pic>
        <p:nvPicPr>
          <p:cNvPr id="27" name="Picture 2" descr="chave icone de icons8.com.br">
            <a:extLst>
              <a:ext uri="{FF2B5EF4-FFF2-40B4-BE49-F238E27FC236}">
                <a16:creationId xmlns:a16="http://schemas.microsoft.com/office/drawing/2014/main" id="{E0AAA1C9-8768-1F87-915B-4B33E137D247}"/>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092202" y="1274729"/>
            <a:ext cx="219073" cy="219073"/>
          </a:xfrm>
          <a:prstGeom prst="rect">
            <a:avLst/>
          </a:prstGeom>
          <a:noFill/>
          <a:extLst>
            <a:ext uri="{909E8E84-426E-40DD-AFC4-6F175D3DCCD1}">
              <a14:hiddenFill xmlns:a14="http://schemas.microsoft.com/office/drawing/2010/main">
                <a:solidFill>
                  <a:srgbClr val="FFFFFF"/>
                </a:solidFill>
              </a14:hiddenFill>
            </a:ext>
          </a:extLst>
        </p:spPr>
      </p:pic>
      <p:pic>
        <p:nvPicPr>
          <p:cNvPr id="28" name="Picture 2" descr="chave icone de icons8.com.br">
            <a:extLst>
              <a:ext uri="{FF2B5EF4-FFF2-40B4-BE49-F238E27FC236}">
                <a16:creationId xmlns:a16="http://schemas.microsoft.com/office/drawing/2014/main" id="{3135B52E-7774-8BBC-5630-FA7B7535E86A}"/>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560642" y="1274729"/>
            <a:ext cx="219073" cy="219073"/>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 descr="chave icone de icons8.com.br">
            <a:extLst>
              <a:ext uri="{FF2B5EF4-FFF2-40B4-BE49-F238E27FC236}">
                <a16:creationId xmlns:a16="http://schemas.microsoft.com/office/drawing/2014/main" id="{C108AD69-47E7-C0AC-3C1D-08B2A06CCF80}"/>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7521246" y="1259265"/>
            <a:ext cx="219073" cy="219073"/>
          </a:xfrm>
          <a:prstGeom prst="rect">
            <a:avLst/>
          </a:prstGeom>
          <a:noFill/>
          <a:extLst>
            <a:ext uri="{909E8E84-426E-40DD-AFC4-6F175D3DCCD1}">
              <a14:hiddenFill xmlns:a14="http://schemas.microsoft.com/office/drawing/2010/main">
                <a:solidFill>
                  <a:srgbClr val="FFFFFF"/>
                </a:solidFill>
              </a14:hiddenFill>
            </a:ext>
          </a:extLst>
        </p:spPr>
      </p:pic>
      <p:pic>
        <p:nvPicPr>
          <p:cNvPr id="30" name="Picture 2" descr="chave icone de icons8.com.br">
            <a:extLst>
              <a:ext uri="{FF2B5EF4-FFF2-40B4-BE49-F238E27FC236}">
                <a16:creationId xmlns:a16="http://schemas.microsoft.com/office/drawing/2014/main" id="{B5DC6384-5D47-0656-0964-4295ACCCA3D2}"/>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645534" y="4286307"/>
            <a:ext cx="219073" cy="219073"/>
          </a:xfrm>
          <a:prstGeom prst="rect">
            <a:avLst/>
          </a:prstGeom>
          <a:noFill/>
          <a:extLst>
            <a:ext uri="{909E8E84-426E-40DD-AFC4-6F175D3DCCD1}">
              <a14:hiddenFill xmlns:a14="http://schemas.microsoft.com/office/drawing/2010/main">
                <a:solidFill>
                  <a:srgbClr val="FFFFFF"/>
                </a:solidFill>
              </a14:hiddenFill>
            </a:ext>
          </a:extLst>
        </p:spPr>
      </p:pic>
      <p:pic>
        <p:nvPicPr>
          <p:cNvPr id="31" name="Picture 2" descr="chave icone de icons8.com.br">
            <a:extLst>
              <a:ext uri="{FF2B5EF4-FFF2-40B4-BE49-F238E27FC236}">
                <a16:creationId xmlns:a16="http://schemas.microsoft.com/office/drawing/2014/main" id="{B92E2965-E30F-C2A8-1B68-AD00CA91C6F1}"/>
              </a:ext>
            </a:extLst>
          </p:cNvPr>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5092202" y="4279517"/>
            <a:ext cx="219073" cy="219073"/>
          </a:xfrm>
          <a:prstGeom prst="rect">
            <a:avLst/>
          </a:prstGeom>
          <a:noFill/>
          <a:extLst>
            <a:ext uri="{909E8E84-426E-40DD-AFC4-6F175D3DCCD1}">
              <a14:hiddenFill xmlns:a14="http://schemas.microsoft.com/office/drawing/2010/main">
                <a:solidFill>
                  <a:srgbClr val="FFFFFF"/>
                </a:solidFill>
              </a14:hiddenFill>
            </a:ext>
          </a:extLst>
        </p:spPr>
      </p:pic>
      <p:pic>
        <p:nvPicPr>
          <p:cNvPr id="32" name="Picture 2" descr="chave icone de icons8.com.br">
            <a:extLst>
              <a:ext uri="{FF2B5EF4-FFF2-40B4-BE49-F238E27FC236}">
                <a16:creationId xmlns:a16="http://schemas.microsoft.com/office/drawing/2014/main" id="{557CB922-3F7C-F495-5C6D-C0E37116E64E}"/>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7765804" y="2304448"/>
            <a:ext cx="219073" cy="219073"/>
          </a:xfrm>
          <a:prstGeom prst="rect">
            <a:avLst/>
          </a:prstGeom>
          <a:noFill/>
          <a:extLst>
            <a:ext uri="{909E8E84-426E-40DD-AFC4-6F175D3DCCD1}">
              <a14:hiddenFill xmlns:a14="http://schemas.microsoft.com/office/drawing/2010/main">
                <a:solidFill>
                  <a:srgbClr val="FFFFFF"/>
                </a:solidFill>
              </a14:hiddenFill>
            </a:ext>
          </a:extLst>
        </p:spPr>
      </p:pic>
      <p:pic>
        <p:nvPicPr>
          <p:cNvPr id="33" name="Picture 2" descr="chave icone de icons8.com.br">
            <a:extLst>
              <a:ext uri="{FF2B5EF4-FFF2-40B4-BE49-F238E27FC236}">
                <a16:creationId xmlns:a16="http://schemas.microsoft.com/office/drawing/2014/main" id="{FB4815F7-C468-A1E4-E0BE-768D258AEA7C}"/>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7590674" y="1970735"/>
            <a:ext cx="219073" cy="219073"/>
          </a:xfrm>
          <a:prstGeom prst="rect">
            <a:avLst/>
          </a:prstGeom>
          <a:noFill/>
          <a:extLst>
            <a:ext uri="{909E8E84-426E-40DD-AFC4-6F175D3DCCD1}">
              <a14:hiddenFill xmlns:a14="http://schemas.microsoft.com/office/drawing/2010/main">
                <a:solidFill>
                  <a:srgbClr val="FFFFFF"/>
                </a:solidFill>
              </a14:hiddenFill>
            </a:ext>
          </a:extLst>
        </p:spPr>
      </p:pic>
      <p:pic>
        <p:nvPicPr>
          <p:cNvPr id="34" name="Picture 2" descr="chave icone de icons8.com.br">
            <a:extLst>
              <a:ext uri="{FF2B5EF4-FFF2-40B4-BE49-F238E27FC236}">
                <a16:creationId xmlns:a16="http://schemas.microsoft.com/office/drawing/2014/main" id="{2784B0E3-CA78-0EE4-2CFA-96D47EC899DC}"/>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384694" y="4928429"/>
            <a:ext cx="219073" cy="219073"/>
          </a:xfrm>
          <a:prstGeom prst="rect">
            <a:avLst/>
          </a:prstGeom>
          <a:noFill/>
          <a:extLst>
            <a:ext uri="{909E8E84-426E-40DD-AFC4-6F175D3DCCD1}">
              <a14:hiddenFill xmlns:a14="http://schemas.microsoft.com/office/drawing/2010/main">
                <a:solidFill>
                  <a:srgbClr val="FFFFFF"/>
                </a:solidFill>
              </a14:hiddenFill>
            </a:ext>
          </a:extLst>
        </p:spPr>
      </p:pic>
      <p:pic>
        <p:nvPicPr>
          <p:cNvPr id="35" name="Picture 2" descr="chave icone de icons8.com.br">
            <a:extLst>
              <a:ext uri="{FF2B5EF4-FFF2-40B4-BE49-F238E27FC236}">
                <a16:creationId xmlns:a16="http://schemas.microsoft.com/office/drawing/2014/main" id="{9292220A-B5FD-B79E-B950-3D9F32D33FD3}"/>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1633103" y="4647918"/>
            <a:ext cx="219073" cy="219073"/>
          </a:xfrm>
          <a:prstGeom prst="rect">
            <a:avLst/>
          </a:prstGeom>
          <a:noFill/>
          <a:extLst>
            <a:ext uri="{909E8E84-426E-40DD-AFC4-6F175D3DCCD1}">
              <a14:hiddenFill xmlns:a14="http://schemas.microsoft.com/office/drawing/2010/main">
                <a:solidFill>
                  <a:srgbClr val="FFFFFF"/>
                </a:solidFill>
              </a14:hiddenFill>
            </a:ext>
          </a:extLst>
        </p:spPr>
      </p:pic>
      <p:pic>
        <p:nvPicPr>
          <p:cNvPr id="36" name="Picture 2" descr="chave icone de icons8.com.br">
            <a:extLst>
              <a:ext uri="{FF2B5EF4-FFF2-40B4-BE49-F238E27FC236}">
                <a16:creationId xmlns:a16="http://schemas.microsoft.com/office/drawing/2014/main" id="{D219804D-5479-5D83-EA82-9F590B4D788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922170" y="3852944"/>
            <a:ext cx="435725" cy="435725"/>
          </a:xfrm>
          <a:prstGeom prst="rect">
            <a:avLst/>
          </a:prstGeom>
          <a:noFill/>
          <a:extLst>
            <a:ext uri="{909E8E84-426E-40DD-AFC4-6F175D3DCCD1}">
              <a14:hiddenFill xmlns:a14="http://schemas.microsoft.com/office/drawing/2010/main">
                <a:solidFill>
                  <a:srgbClr val="FFFFFF"/>
                </a:solidFill>
              </a14:hiddenFill>
            </a:ext>
          </a:extLst>
        </p:spPr>
      </p:pic>
      <p:pic>
        <p:nvPicPr>
          <p:cNvPr id="37" name="Picture 2" descr="chave icone de icons8.com.br">
            <a:extLst>
              <a:ext uri="{FF2B5EF4-FFF2-40B4-BE49-F238E27FC236}">
                <a16:creationId xmlns:a16="http://schemas.microsoft.com/office/drawing/2014/main" id="{964ADC17-6804-42DC-582B-D2B446D5C9D0}"/>
              </a:ext>
            </a:extLst>
          </p:cNvPr>
          <p:cNvPicPr>
            <a:picLocks noChangeAspect="1" noChangeArrowheads="1"/>
          </p:cNvPicPr>
          <p:nvPr/>
        </p:nvPicPr>
        <p:blipFill>
          <a:blip r:embed="rId5">
            <a:extLst>
              <a:ext uri="{BEBA8EAE-BF5A-486C-A8C5-ECC9F3942E4B}">
                <a14:imgProps xmlns:a14="http://schemas.microsoft.com/office/drawing/2010/main">
                  <a14:imgLayer r:embed="rId6">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8922170" y="4775135"/>
            <a:ext cx="425030" cy="425030"/>
          </a:xfrm>
          <a:prstGeom prst="rect">
            <a:avLst/>
          </a:prstGeom>
          <a:noFill/>
          <a:extLst>
            <a:ext uri="{909E8E84-426E-40DD-AFC4-6F175D3DCCD1}">
              <a14:hiddenFill xmlns:a14="http://schemas.microsoft.com/office/drawing/2010/main">
                <a:solidFill>
                  <a:srgbClr val="FFFFFF"/>
                </a:solidFill>
              </a14:hiddenFill>
            </a:ext>
          </a:extLst>
        </p:spPr>
      </p:pic>
      <p:sp>
        <p:nvSpPr>
          <p:cNvPr id="38" name="CaixaDeTexto 37">
            <a:extLst>
              <a:ext uri="{FF2B5EF4-FFF2-40B4-BE49-F238E27FC236}">
                <a16:creationId xmlns:a16="http://schemas.microsoft.com/office/drawing/2014/main" id="{46996FA9-71A7-52CF-3482-12D62B9BC4E8}"/>
              </a:ext>
            </a:extLst>
          </p:cNvPr>
          <p:cNvSpPr txBox="1"/>
          <p:nvPr/>
        </p:nvSpPr>
        <p:spPr>
          <a:xfrm>
            <a:off x="9289802" y="3766526"/>
            <a:ext cx="2227179" cy="646331"/>
          </a:xfrm>
          <a:prstGeom prst="rect">
            <a:avLst/>
          </a:prstGeom>
          <a:noFill/>
        </p:spPr>
        <p:txBody>
          <a:bodyPr wrap="square" rtlCol="0">
            <a:spAutoFit/>
          </a:bodyPr>
          <a:lstStyle/>
          <a:p>
            <a:r>
              <a:rPr lang="pt-BR" dirty="0"/>
              <a:t>Chave Primaria – PK</a:t>
            </a:r>
          </a:p>
          <a:p>
            <a:r>
              <a:rPr lang="pt-BR" dirty="0"/>
              <a:t>Primary Key</a:t>
            </a:r>
          </a:p>
        </p:txBody>
      </p:sp>
      <p:sp>
        <p:nvSpPr>
          <p:cNvPr id="39" name="CaixaDeTexto 38">
            <a:extLst>
              <a:ext uri="{FF2B5EF4-FFF2-40B4-BE49-F238E27FC236}">
                <a16:creationId xmlns:a16="http://schemas.microsoft.com/office/drawing/2014/main" id="{6C781BC2-9D9D-051A-31CC-6EE21D637109}"/>
              </a:ext>
            </a:extLst>
          </p:cNvPr>
          <p:cNvSpPr txBox="1"/>
          <p:nvPr/>
        </p:nvSpPr>
        <p:spPr>
          <a:xfrm>
            <a:off x="9289802" y="4664484"/>
            <a:ext cx="2509253" cy="646331"/>
          </a:xfrm>
          <a:prstGeom prst="rect">
            <a:avLst/>
          </a:prstGeom>
          <a:noFill/>
        </p:spPr>
        <p:txBody>
          <a:bodyPr wrap="square" rtlCol="0">
            <a:spAutoFit/>
          </a:bodyPr>
          <a:lstStyle/>
          <a:p>
            <a:r>
              <a:rPr lang="pt-BR" dirty="0"/>
              <a:t>Chave Estrangeira – FK</a:t>
            </a:r>
          </a:p>
          <a:p>
            <a:r>
              <a:rPr lang="pt-BR" dirty="0" err="1"/>
              <a:t>Foreign</a:t>
            </a:r>
            <a:r>
              <a:rPr lang="pt-BR" dirty="0"/>
              <a:t> Key</a:t>
            </a:r>
          </a:p>
        </p:txBody>
      </p:sp>
      <p:pic>
        <p:nvPicPr>
          <p:cNvPr id="3" name="Picture 2" descr="chave icone de icons8.com.br">
            <a:extLst>
              <a:ext uri="{FF2B5EF4-FFF2-40B4-BE49-F238E27FC236}">
                <a16:creationId xmlns:a16="http://schemas.microsoft.com/office/drawing/2014/main" id="{BCFA4015-55FD-8C81-6D62-B41DC7C912BD}"/>
              </a:ext>
            </a:extLst>
          </p:cNvPr>
          <p:cNvPicPr>
            <a:picLocks noChangeAspect="1" noChangeArrowheads="1"/>
          </p:cNvPicPr>
          <p:nvPr/>
        </p:nvPicPr>
        <p:blipFill>
          <a:blip r:embed="rId3" cstate="print">
            <a:extLst>
              <a:ext uri="{BEBA8EAE-BF5A-486C-A8C5-ECC9F3942E4B}">
                <a14:imgProps xmlns:a14="http://schemas.microsoft.com/office/drawing/2010/main">
                  <a14:imgLayer r:embed="rId4">
                    <a14:imgEffect>
                      <a14:saturation sat="0"/>
                    </a14:imgEffect>
                  </a14:imgLayer>
                </a14:imgProps>
              </a:ext>
              <a:ext uri="{28A0092B-C50C-407E-A947-70E740481C1C}">
                <a14:useLocalDpi xmlns:a14="http://schemas.microsoft.com/office/drawing/2010/main" val="0"/>
              </a:ext>
            </a:extLst>
          </a:blip>
          <a:srcRect/>
          <a:stretch>
            <a:fillRect/>
          </a:stretch>
        </p:blipFill>
        <p:spPr bwMode="auto">
          <a:xfrm>
            <a:off x="5396225" y="4625725"/>
            <a:ext cx="219073" cy="2190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194225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398B0EC-4E13-CA88-9ED6-C716843734DE}"/>
              </a:ext>
            </a:extLst>
          </p:cNvPr>
          <p:cNvSpPr>
            <a:spLocks noGrp="1"/>
          </p:cNvSpPr>
          <p:nvPr>
            <p:ph type="title"/>
          </p:nvPr>
        </p:nvSpPr>
        <p:spPr>
          <a:xfrm>
            <a:off x="414528" y="224449"/>
            <a:ext cx="11608660" cy="858764"/>
          </a:xfrm>
        </p:spPr>
        <p:txBody>
          <a:bodyPr/>
          <a:lstStyle/>
          <a:p>
            <a:r>
              <a:rPr lang="pt-BR" dirty="0"/>
              <a:t>SGBD</a:t>
            </a:r>
          </a:p>
        </p:txBody>
      </p:sp>
      <p:pic>
        <p:nvPicPr>
          <p:cNvPr id="5" name="Imagem 4">
            <a:extLst>
              <a:ext uri="{FF2B5EF4-FFF2-40B4-BE49-F238E27FC236}">
                <a16:creationId xmlns:a16="http://schemas.microsoft.com/office/drawing/2014/main" id="{69EE1C3F-410D-2D4F-4B22-D1208C2D2F77}"/>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1060704" y="3388051"/>
            <a:ext cx="4669038" cy="1429893"/>
          </a:xfrm>
          <a:prstGeom prst="rect">
            <a:avLst/>
          </a:prstGeom>
        </p:spPr>
      </p:pic>
      <p:pic>
        <p:nvPicPr>
          <p:cNvPr id="1026" name="Picture 2" descr="Banco de Dados — MySQLWorkbench. Lembrando o que é banco de dados, pense… |  by Andrensaraiva | Medium">
            <a:extLst>
              <a:ext uri="{FF2B5EF4-FFF2-40B4-BE49-F238E27FC236}">
                <a16:creationId xmlns:a16="http://schemas.microsoft.com/office/drawing/2014/main" id="{45CA1253-CB69-B3D3-4120-0BDC69DBD7C9}"/>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7303008" y="3115446"/>
            <a:ext cx="3511296" cy="1975104"/>
          </a:xfrm>
          <a:prstGeom prst="rect">
            <a:avLst/>
          </a:prstGeom>
          <a:noFill/>
          <a:extLst>
            <a:ext uri="{909E8E84-426E-40DD-AFC4-6F175D3DCCD1}">
              <a14:hiddenFill xmlns:a14="http://schemas.microsoft.com/office/drawing/2010/main">
                <a:solidFill>
                  <a:srgbClr val="FFFFFF"/>
                </a:solidFill>
              </a14:hiddenFill>
            </a:ext>
          </a:extLst>
        </p:spPr>
      </p:pic>
      <p:sp>
        <p:nvSpPr>
          <p:cNvPr id="7" name="CaixaDeTexto 6">
            <a:extLst>
              <a:ext uri="{FF2B5EF4-FFF2-40B4-BE49-F238E27FC236}">
                <a16:creationId xmlns:a16="http://schemas.microsoft.com/office/drawing/2014/main" id="{A69BFD68-245F-3889-EE73-F7505D907AAC}"/>
              </a:ext>
            </a:extLst>
          </p:cNvPr>
          <p:cNvSpPr txBox="1"/>
          <p:nvPr/>
        </p:nvSpPr>
        <p:spPr>
          <a:xfrm>
            <a:off x="414528" y="1559637"/>
            <a:ext cx="8302752" cy="584775"/>
          </a:xfrm>
          <a:prstGeom prst="rect">
            <a:avLst/>
          </a:prstGeom>
          <a:noFill/>
        </p:spPr>
        <p:txBody>
          <a:bodyPr wrap="square" rtlCol="0">
            <a:spAutoFit/>
          </a:bodyPr>
          <a:lstStyle/>
          <a:p>
            <a:r>
              <a:rPr lang="pt-BR" sz="3200" dirty="0"/>
              <a:t>Sistema Gerenciador de Banco de Dados</a:t>
            </a:r>
          </a:p>
        </p:txBody>
      </p:sp>
    </p:spTree>
    <p:extLst>
      <p:ext uri="{BB962C8B-B14F-4D97-AF65-F5344CB8AC3E}">
        <p14:creationId xmlns:p14="http://schemas.microsoft.com/office/powerpoint/2010/main" val="140936352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CD5CA61-79E2-B7F0-1C17-462AFCE22874}"/>
              </a:ext>
            </a:extLst>
          </p:cNvPr>
          <p:cNvSpPr>
            <a:spLocks noGrp="1"/>
          </p:cNvSpPr>
          <p:nvPr>
            <p:ph type="title"/>
          </p:nvPr>
        </p:nvSpPr>
        <p:spPr/>
        <p:txBody>
          <a:bodyPr/>
          <a:lstStyle/>
          <a:p>
            <a:r>
              <a:rPr lang="pt-BR" dirty="0"/>
              <a:t>Comandos</a:t>
            </a:r>
          </a:p>
        </p:txBody>
      </p:sp>
      <p:sp>
        <p:nvSpPr>
          <p:cNvPr id="3" name="Espaço Reservado para Conteúdo 2">
            <a:extLst>
              <a:ext uri="{FF2B5EF4-FFF2-40B4-BE49-F238E27FC236}">
                <a16:creationId xmlns:a16="http://schemas.microsoft.com/office/drawing/2014/main" id="{4F7CDB59-1FF6-C998-CCE4-1AC254DD58C9}"/>
              </a:ext>
            </a:extLst>
          </p:cNvPr>
          <p:cNvSpPr>
            <a:spLocks noGrp="1"/>
          </p:cNvSpPr>
          <p:nvPr>
            <p:ph idx="1"/>
          </p:nvPr>
        </p:nvSpPr>
        <p:spPr>
          <a:xfrm>
            <a:off x="486507" y="1323137"/>
            <a:ext cx="11705493" cy="4351338"/>
          </a:xfrm>
        </p:spPr>
        <p:txBody>
          <a:bodyPr>
            <a:normAutofit lnSpcReduction="10000"/>
          </a:bodyPr>
          <a:lstStyle/>
          <a:p>
            <a:pPr marL="0" indent="0">
              <a:buNone/>
            </a:pPr>
            <a:endParaRPr lang="pt-BR" dirty="0"/>
          </a:p>
          <a:p>
            <a:pPr marL="0" indent="0">
              <a:buNone/>
            </a:pPr>
            <a:r>
              <a:rPr lang="pt-BR" dirty="0"/>
              <a:t>CREATE DATABASE </a:t>
            </a:r>
            <a:r>
              <a:rPr lang="pt-BR" dirty="0" err="1"/>
              <a:t>lojatech</a:t>
            </a:r>
            <a:r>
              <a:rPr lang="pt-BR" dirty="0"/>
              <a:t>;  // criar o banco</a:t>
            </a:r>
          </a:p>
          <a:p>
            <a:pPr marL="0" indent="0">
              <a:buNone/>
            </a:pPr>
            <a:endParaRPr lang="pt-BR" dirty="0"/>
          </a:p>
          <a:p>
            <a:pPr marL="0" indent="0">
              <a:buNone/>
            </a:pPr>
            <a:r>
              <a:rPr lang="pt-BR" dirty="0"/>
              <a:t>USE </a:t>
            </a:r>
            <a:r>
              <a:rPr lang="pt-BR" dirty="0" err="1"/>
              <a:t>lojatech</a:t>
            </a:r>
            <a:r>
              <a:rPr lang="pt-BR" dirty="0"/>
              <a:t>;  // acessar o banco</a:t>
            </a:r>
          </a:p>
          <a:p>
            <a:pPr marL="0" indent="0">
              <a:buNone/>
            </a:pPr>
            <a:endParaRPr lang="pt-BR" dirty="0"/>
          </a:p>
          <a:p>
            <a:pPr marL="0" indent="0">
              <a:buNone/>
            </a:pPr>
            <a:r>
              <a:rPr lang="en-US" dirty="0"/>
              <a:t>CREATE TABLE </a:t>
            </a:r>
            <a:r>
              <a:rPr lang="en-US" dirty="0" err="1"/>
              <a:t>categoria</a:t>
            </a:r>
            <a:r>
              <a:rPr lang="en-US" dirty="0"/>
              <a:t>(</a:t>
            </a:r>
          </a:p>
          <a:p>
            <a:pPr marL="0" indent="0">
              <a:buNone/>
            </a:pPr>
            <a:r>
              <a:rPr lang="en-US" dirty="0" err="1"/>
              <a:t>id_cat</a:t>
            </a:r>
            <a:r>
              <a:rPr lang="en-US" dirty="0"/>
              <a:t> int(11) AUTO_INCREMENT,</a:t>
            </a:r>
          </a:p>
          <a:p>
            <a:pPr marL="0" indent="0">
              <a:buNone/>
            </a:pPr>
            <a:r>
              <a:rPr lang="en-US" dirty="0" err="1"/>
              <a:t>nome_categoria</a:t>
            </a:r>
            <a:r>
              <a:rPr lang="en-US" dirty="0"/>
              <a:t> varchar(60) NOT NULL,</a:t>
            </a:r>
          </a:p>
          <a:p>
            <a:pPr marL="0" indent="0">
              <a:buNone/>
            </a:pPr>
            <a:r>
              <a:rPr lang="en-US" dirty="0"/>
              <a:t>PRIMARY KEY (</a:t>
            </a:r>
            <a:r>
              <a:rPr lang="en-US" dirty="0" err="1"/>
              <a:t>id_cat</a:t>
            </a:r>
            <a:r>
              <a:rPr lang="en-US" dirty="0"/>
              <a:t>))</a:t>
            </a:r>
            <a:endParaRPr lang="pt-BR" dirty="0"/>
          </a:p>
          <a:p>
            <a:pPr marL="0" indent="0">
              <a:buNone/>
            </a:pPr>
            <a:endParaRPr lang="pt-BR" dirty="0"/>
          </a:p>
          <a:p>
            <a:pPr marL="0" indent="0">
              <a:buNone/>
            </a:pPr>
            <a:endParaRPr lang="pt-BR" dirty="0"/>
          </a:p>
          <a:p>
            <a:pPr marL="0" indent="0">
              <a:buNone/>
            </a:pPr>
            <a:endParaRPr lang="pt-BR" dirty="0"/>
          </a:p>
          <a:p>
            <a:pPr marL="0" indent="0">
              <a:buNone/>
            </a:pPr>
            <a:endParaRPr lang="pt-BR" dirty="0"/>
          </a:p>
        </p:txBody>
      </p:sp>
    </p:spTree>
    <p:extLst>
      <p:ext uri="{BB962C8B-B14F-4D97-AF65-F5344CB8AC3E}">
        <p14:creationId xmlns:p14="http://schemas.microsoft.com/office/powerpoint/2010/main" val="463805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9929B2-2F46-B38F-E2F9-3E5E574821E3}"/>
              </a:ext>
            </a:extLst>
          </p:cNvPr>
          <p:cNvSpPr>
            <a:spLocks noGrp="1"/>
          </p:cNvSpPr>
          <p:nvPr>
            <p:ph type="title"/>
          </p:nvPr>
        </p:nvSpPr>
        <p:spPr/>
        <p:txBody>
          <a:bodyPr/>
          <a:lstStyle/>
          <a:p>
            <a:r>
              <a:rPr lang="pt-BR" dirty="0"/>
              <a:t>Instalando os SGBD</a:t>
            </a:r>
          </a:p>
        </p:txBody>
      </p:sp>
      <p:sp>
        <p:nvSpPr>
          <p:cNvPr id="3" name="Espaço Reservado para Conteúdo 2">
            <a:extLst>
              <a:ext uri="{FF2B5EF4-FFF2-40B4-BE49-F238E27FC236}">
                <a16:creationId xmlns:a16="http://schemas.microsoft.com/office/drawing/2014/main" id="{D0F4C716-F6D7-C2B4-97DB-19ED12B2A7E7}"/>
              </a:ext>
            </a:extLst>
          </p:cNvPr>
          <p:cNvSpPr>
            <a:spLocks noGrp="1"/>
          </p:cNvSpPr>
          <p:nvPr>
            <p:ph idx="1"/>
          </p:nvPr>
        </p:nvSpPr>
        <p:spPr/>
        <p:txBody>
          <a:bodyPr/>
          <a:lstStyle/>
          <a:p>
            <a:pPr marL="0" indent="0">
              <a:buNone/>
            </a:pPr>
            <a:r>
              <a:rPr lang="pt-BR" dirty="0"/>
              <a:t>SGDB – Sistema Gerenciador de Banco de Dados</a:t>
            </a:r>
          </a:p>
          <a:p>
            <a:pPr marL="0" indent="0">
              <a:buNone/>
            </a:pPr>
            <a:endParaRPr lang="pt-BR" dirty="0"/>
          </a:p>
          <a:p>
            <a:pPr marL="0" indent="0">
              <a:buNone/>
            </a:pPr>
            <a:r>
              <a:rPr lang="pt-BR" dirty="0"/>
              <a:t>XAMPP é um pacote gratuito que instala e configura automaticamente um servidor local completo no seu computador.</a:t>
            </a:r>
          </a:p>
          <a:p>
            <a:pPr marL="0" indent="0">
              <a:buNone/>
            </a:pPr>
            <a:r>
              <a:rPr lang="pt-BR" dirty="0"/>
              <a:t>Ele facilita o trabalho de desenvolvedores web que precisam testar sites e aplicações sem depender de um servidor online.</a:t>
            </a:r>
          </a:p>
          <a:p>
            <a:pPr marL="0" indent="0">
              <a:buNone/>
            </a:pPr>
            <a:endParaRPr lang="pt-BR" dirty="0"/>
          </a:p>
          <a:p>
            <a:pPr marL="0" indent="0">
              <a:buNone/>
            </a:pPr>
            <a:r>
              <a:rPr lang="pt-BR" dirty="0"/>
              <a:t>Link: https://www.apachefriends.org/pt_br/index.html</a:t>
            </a:r>
          </a:p>
        </p:txBody>
      </p:sp>
    </p:spTree>
    <p:extLst>
      <p:ext uri="{BB962C8B-B14F-4D97-AF65-F5344CB8AC3E}">
        <p14:creationId xmlns:p14="http://schemas.microsoft.com/office/powerpoint/2010/main" val="33370140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02EFB8-839F-6AC1-F4CE-0A66888CC138}"/>
              </a:ext>
            </a:extLst>
          </p:cNvPr>
          <p:cNvSpPr>
            <a:spLocks noGrp="1"/>
          </p:cNvSpPr>
          <p:nvPr>
            <p:ph type="title"/>
          </p:nvPr>
        </p:nvSpPr>
        <p:spPr/>
        <p:txBody>
          <a:bodyPr/>
          <a:lstStyle/>
          <a:p>
            <a:r>
              <a:rPr lang="pt-BR" dirty="0"/>
              <a:t>Criando chave estrangeira</a:t>
            </a:r>
          </a:p>
        </p:txBody>
      </p:sp>
      <p:sp>
        <p:nvSpPr>
          <p:cNvPr id="3" name="Espaço Reservado para Conteúdo 2">
            <a:extLst>
              <a:ext uri="{FF2B5EF4-FFF2-40B4-BE49-F238E27FC236}">
                <a16:creationId xmlns:a16="http://schemas.microsoft.com/office/drawing/2014/main" id="{6380D9D8-90F3-FF51-38C4-584ECA01F256}"/>
              </a:ext>
            </a:extLst>
          </p:cNvPr>
          <p:cNvSpPr>
            <a:spLocks noGrp="1"/>
          </p:cNvSpPr>
          <p:nvPr>
            <p:ph idx="1"/>
          </p:nvPr>
        </p:nvSpPr>
        <p:spPr/>
        <p:txBody>
          <a:bodyPr>
            <a:normAutofit lnSpcReduction="10000"/>
          </a:bodyPr>
          <a:lstStyle/>
          <a:p>
            <a:pPr marL="0" indent="0">
              <a:buNone/>
            </a:pPr>
            <a:r>
              <a:rPr lang="en-US" dirty="0"/>
              <a:t>// </a:t>
            </a:r>
            <a:r>
              <a:rPr lang="en-US" dirty="0" err="1"/>
              <a:t>Criando</a:t>
            </a:r>
            <a:r>
              <a:rPr lang="en-US" dirty="0"/>
              <a:t> </a:t>
            </a:r>
            <a:r>
              <a:rPr lang="en-US" dirty="0" err="1"/>
              <a:t>tabela</a:t>
            </a:r>
            <a:r>
              <a:rPr lang="en-US" dirty="0"/>
              <a:t> de </a:t>
            </a:r>
            <a:r>
              <a:rPr lang="en-US" dirty="0" err="1"/>
              <a:t>produto</a:t>
            </a:r>
            <a:r>
              <a:rPr lang="en-US" dirty="0"/>
              <a:t> com </a:t>
            </a:r>
            <a:r>
              <a:rPr lang="en-US" dirty="0" err="1"/>
              <a:t>chave</a:t>
            </a:r>
            <a:r>
              <a:rPr lang="en-US" dirty="0"/>
              <a:t> </a:t>
            </a:r>
            <a:r>
              <a:rPr lang="en-US" dirty="0" err="1"/>
              <a:t>estrangeira</a:t>
            </a:r>
            <a:endParaRPr lang="en-US" dirty="0"/>
          </a:p>
          <a:p>
            <a:pPr marL="0" indent="0">
              <a:buNone/>
            </a:pPr>
            <a:r>
              <a:rPr lang="pt-BR" dirty="0"/>
              <a:t>CREATE TABLE produto( </a:t>
            </a:r>
          </a:p>
          <a:p>
            <a:pPr marL="0" indent="0">
              <a:buNone/>
            </a:pPr>
            <a:r>
              <a:rPr lang="pt-BR" dirty="0" err="1"/>
              <a:t>id_produto</a:t>
            </a:r>
            <a:r>
              <a:rPr lang="pt-BR" dirty="0"/>
              <a:t> </a:t>
            </a:r>
            <a:r>
              <a:rPr lang="pt-BR" dirty="0" err="1"/>
              <a:t>int</a:t>
            </a:r>
            <a:r>
              <a:rPr lang="pt-BR" dirty="0"/>
              <a:t>(11) PRIMARY KEY AUTO_INCREMENT, </a:t>
            </a:r>
          </a:p>
          <a:p>
            <a:pPr marL="0" indent="0">
              <a:buNone/>
            </a:pPr>
            <a:r>
              <a:rPr lang="pt-BR" dirty="0" err="1"/>
              <a:t>nome_produto</a:t>
            </a:r>
            <a:r>
              <a:rPr lang="pt-BR" dirty="0"/>
              <a:t> </a:t>
            </a:r>
            <a:r>
              <a:rPr lang="pt-BR" dirty="0" err="1"/>
              <a:t>varchar</a:t>
            </a:r>
            <a:r>
              <a:rPr lang="pt-BR" dirty="0"/>
              <a:t>(60), </a:t>
            </a:r>
          </a:p>
          <a:p>
            <a:pPr marL="0" indent="0">
              <a:buNone/>
            </a:pPr>
            <a:r>
              <a:rPr lang="pt-BR" dirty="0" err="1"/>
              <a:t>descricao_produto</a:t>
            </a:r>
            <a:r>
              <a:rPr lang="pt-BR" dirty="0"/>
              <a:t> </a:t>
            </a:r>
            <a:r>
              <a:rPr lang="pt-BR" dirty="0" err="1"/>
              <a:t>text</a:t>
            </a:r>
            <a:r>
              <a:rPr lang="pt-BR" dirty="0"/>
              <a:t>, </a:t>
            </a:r>
          </a:p>
          <a:p>
            <a:pPr marL="0" indent="0">
              <a:buNone/>
            </a:pPr>
            <a:r>
              <a:rPr lang="pt-BR" dirty="0"/>
              <a:t> valor </a:t>
            </a:r>
            <a:r>
              <a:rPr lang="pt-BR" dirty="0" err="1"/>
              <a:t>double</a:t>
            </a:r>
            <a:r>
              <a:rPr lang="pt-BR" dirty="0"/>
              <a:t>(11,2), </a:t>
            </a:r>
          </a:p>
          <a:p>
            <a:pPr marL="0" indent="0">
              <a:buNone/>
            </a:pPr>
            <a:r>
              <a:rPr lang="pt-BR" dirty="0" err="1"/>
              <a:t>id_cat</a:t>
            </a:r>
            <a:r>
              <a:rPr lang="pt-BR" dirty="0"/>
              <a:t> </a:t>
            </a:r>
            <a:r>
              <a:rPr lang="pt-BR" dirty="0" err="1"/>
              <a:t>int</a:t>
            </a:r>
            <a:r>
              <a:rPr lang="pt-BR" dirty="0"/>
              <a:t>(11),</a:t>
            </a:r>
          </a:p>
          <a:p>
            <a:pPr marL="0" indent="0">
              <a:buNone/>
            </a:pPr>
            <a:r>
              <a:rPr lang="pt-BR" dirty="0" err="1"/>
              <a:t>foreign</a:t>
            </a:r>
            <a:r>
              <a:rPr lang="pt-BR" dirty="0"/>
              <a:t> </a:t>
            </a:r>
            <a:r>
              <a:rPr lang="pt-BR" dirty="0" err="1"/>
              <a:t>key</a:t>
            </a:r>
            <a:r>
              <a:rPr lang="pt-BR" dirty="0"/>
              <a:t>(</a:t>
            </a:r>
            <a:r>
              <a:rPr lang="pt-BR" dirty="0" err="1"/>
              <a:t>id_cat</a:t>
            </a:r>
            <a:r>
              <a:rPr lang="pt-BR" dirty="0"/>
              <a:t>) </a:t>
            </a:r>
            <a:r>
              <a:rPr lang="pt-BR" dirty="0" err="1"/>
              <a:t>references</a:t>
            </a:r>
            <a:r>
              <a:rPr lang="pt-BR" dirty="0"/>
              <a:t> categoria(</a:t>
            </a:r>
            <a:r>
              <a:rPr lang="pt-BR" dirty="0" err="1"/>
              <a:t>id_cat</a:t>
            </a:r>
            <a:r>
              <a:rPr lang="pt-BR" dirty="0"/>
              <a:t>)</a:t>
            </a:r>
          </a:p>
          <a:p>
            <a:pPr marL="0" indent="0">
              <a:buNone/>
            </a:pPr>
            <a:r>
              <a:rPr lang="pt-BR" dirty="0"/>
              <a:t>)</a:t>
            </a:r>
          </a:p>
        </p:txBody>
      </p:sp>
    </p:spTree>
    <p:extLst>
      <p:ext uri="{BB962C8B-B14F-4D97-AF65-F5344CB8AC3E}">
        <p14:creationId xmlns:p14="http://schemas.microsoft.com/office/powerpoint/2010/main" val="152644885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C955ED3-250D-524C-0675-87911BC67FB7}"/>
              </a:ext>
            </a:extLst>
          </p:cNvPr>
          <p:cNvSpPr>
            <a:spLocks noGrp="1"/>
          </p:cNvSpPr>
          <p:nvPr>
            <p:ph type="title"/>
          </p:nvPr>
        </p:nvSpPr>
        <p:spPr/>
        <p:txBody>
          <a:bodyPr/>
          <a:lstStyle/>
          <a:p>
            <a:r>
              <a:rPr lang="pt-BR" dirty="0"/>
              <a:t>No caso da tabela já existir</a:t>
            </a:r>
          </a:p>
        </p:txBody>
      </p:sp>
      <p:sp>
        <p:nvSpPr>
          <p:cNvPr id="3" name="Espaço Reservado para Conteúdo 2">
            <a:extLst>
              <a:ext uri="{FF2B5EF4-FFF2-40B4-BE49-F238E27FC236}">
                <a16:creationId xmlns:a16="http://schemas.microsoft.com/office/drawing/2014/main" id="{3F912984-F95C-494B-010C-6F9B937B9892}"/>
              </a:ext>
            </a:extLst>
          </p:cNvPr>
          <p:cNvSpPr>
            <a:spLocks noGrp="1"/>
          </p:cNvSpPr>
          <p:nvPr>
            <p:ph idx="1"/>
          </p:nvPr>
        </p:nvSpPr>
        <p:spPr/>
        <p:txBody>
          <a:bodyPr/>
          <a:lstStyle/>
          <a:p>
            <a:pPr marL="0" indent="0">
              <a:buNone/>
            </a:pPr>
            <a:endParaRPr lang="pt-BR" dirty="0"/>
          </a:p>
          <a:p>
            <a:pPr marL="0" indent="0">
              <a:buNone/>
            </a:pPr>
            <a:r>
              <a:rPr lang="pt-BR" dirty="0"/>
              <a:t>// Caso a tabela já exista, podemos criar a chave estrangeira com o comando:</a:t>
            </a:r>
          </a:p>
          <a:p>
            <a:pPr marL="0" indent="0">
              <a:buNone/>
            </a:pPr>
            <a:endParaRPr lang="pt-BR" dirty="0"/>
          </a:p>
          <a:p>
            <a:pPr marL="0" indent="0">
              <a:buNone/>
            </a:pPr>
            <a:r>
              <a:rPr lang="pt-BR" dirty="0"/>
              <a:t>ALTER TABLE alunos</a:t>
            </a:r>
          </a:p>
          <a:p>
            <a:pPr marL="0" indent="0">
              <a:buNone/>
            </a:pPr>
            <a:r>
              <a:rPr lang="pt-BR" dirty="0"/>
              <a:t>ADD CONSTRAINT </a:t>
            </a:r>
            <a:r>
              <a:rPr lang="pt-BR" dirty="0" err="1"/>
              <a:t>fk_alunos_curso</a:t>
            </a:r>
            <a:endParaRPr lang="pt-BR" dirty="0"/>
          </a:p>
          <a:p>
            <a:pPr marL="0" indent="0">
              <a:buNone/>
            </a:pPr>
            <a:r>
              <a:rPr lang="pt-BR" dirty="0"/>
              <a:t>FOREIGN KEY (</a:t>
            </a:r>
            <a:r>
              <a:rPr lang="pt-BR" dirty="0" err="1"/>
              <a:t>id_curso</a:t>
            </a:r>
            <a:r>
              <a:rPr lang="pt-BR" dirty="0"/>
              <a:t>)</a:t>
            </a:r>
          </a:p>
          <a:p>
            <a:pPr marL="0" indent="0">
              <a:buNone/>
            </a:pPr>
            <a:r>
              <a:rPr lang="pt-BR" dirty="0"/>
              <a:t>REFERENCES curso (</a:t>
            </a:r>
            <a:r>
              <a:rPr lang="pt-BR" dirty="0" err="1"/>
              <a:t>id_curso</a:t>
            </a:r>
            <a:r>
              <a:rPr lang="pt-BR" dirty="0"/>
              <a:t>);</a:t>
            </a:r>
          </a:p>
        </p:txBody>
      </p:sp>
    </p:spTree>
    <p:extLst>
      <p:ext uri="{BB962C8B-B14F-4D97-AF65-F5344CB8AC3E}">
        <p14:creationId xmlns:p14="http://schemas.microsoft.com/office/powerpoint/2010/main" val="277039689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2D114E-27A7-7C6B-5683-36CEC88F55A4}"/>
              </a:ext>
            </a:extLst>
          </p:cNvPr>
          <p:cNvSpPr>
            <a:spLocks noGrp="1"/>
          </p:cNvSpPr>
          <p:nvPr>
            <p:ph type="title"/>
          </p:nvPr>
        </p:nvSpPr>
        <p:spPr/>
        <p:txBody>
          <a:bodyPr/>
          <a:lstStyle/>
          <a:p>
            <a:r>
              <a:rPr lang="pt-BR" dirty="0"/>
              <a:t>Resultado</a:t>
            </a:r>
          </a:p>
        </p:txBody>
      </p:sp>
      <p:pic>
        <p:nvPicPr>
          <p:cNvPr id="7" name="Imagem 6">
            <a:extLst>
              <a:ext uri="{FF2B5EF4-FFF2-40B4-BE49-F238E27FC236}">
                <a16:creationId xmlns:a16="http://schemas.microsoft.com/office/drawing/2014/main" id="{FF788EA2-7165-E0B4-4C0B-EA40559774D6}"/>
              </a:ext>
            </a:extLst>
          </p:cNvPr>
          <p:cNvPicPr>
            <a:picLocks noChangeAspect="1"/>
          </p:cNvPicPr>
          <p:nvPr/>
        </p:nvPicPr>
        <p:blipFill>
          <a:blip r:embed="rId2"/>
          <a:stretch>
            <a:fillRect/>
          </a:stretch>
        </p:blipFill>
        <p:spPr>
          <a:xfrm>
            <a:off x="433578" y="1551060"/>
            <a:ext cx="10882706" cy="3661791"/>
          </a:xfrm>
          <a:prstGeom prst="rect">
            <a:avLst/>
          </a:prstGeom>
        </p:spPr>
      </p:pic>
    </p:spTree>
    <p:extLst>
      <p:ext uri="{BB962C8B-B14F-4D97-AF65-F5344CB8AC3E}">
        <p14:creationId xmlns:p14="http://schemas.microsoft.com/office/powerpoint/2010/main" val="121787527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AC3D2A6-8C0F-6262-4065-32309D2E391A}"/>
              </a:ext>
            </a:extLst>
          </p:cNvPr>
          <p:cNvSpPr>
            <a:spLocks noGrp="1"/>
          </p:cNvSpPr>
          <p:nvPr>
            <p:ph type="title"/>
          </p:nvPr>
        </p:nvSpPr>
        <p:spPr/>
        <p:txBody>
          <a:bodyPr/>
          <a:lstStyle/>
          <a:p>
            <a:r>
              <a:rPr lang="pt-BR" dirty="0"/>
              <a:t>Contrato de convivência</a:t>
            </a:r>
          </a:p>
        </p:txBody>
      </p:sp>
      <p:sp>
        <p:nvSpPr>
          <p:cNvPr id="3" name="Espaço Reservado para Conteúdo 2">
            <a:extLst>
              <a:ext uri="{FF2B5EF4-FFF2-40B4-BE49-F238E27FC236}">
                <a16:creationId xmlns:a16="http://schemas.microsoft.com/office/drawing/2014/main" id="{C73D30E5-FB50-C2F8-7DF7-8C924F11159F}"/>
              </a:ext>
            </a:extLst>
          </p:cNvPr>
          <p:cNvSpPr>
            <a:spLocks noGrp="1"/>
          </p:cNvSpPr>
          <p:nvPr>
            <p:ph idx="1"/>
          </p:nvPr>
        </p:nvSpPr>
        <p:spPr/>
        <p:txBody>
          <a:bodyPr>
            <a:normAutofit/>
          </a:bodyPr>
          <a:lstStyle/>
          <a:p>
            <a:r>
              <a:rPr lang="pt-BR" dirty="0"/>
              <a:t>O docente tratará todos os alunos com respeito e atenção.</a:t>
            </a:r>
          </a:p>
          <a:p>
            <a:r>
              <a:rPr lang="pt-BR" dirty="0"/>
              <a:t>Os alunos têm liberdade para participar e esclarecer dúvidas durante as aulas.</a:t>
            </a:r>
          </a:p>
          <a:p>
            <a:r>
              <a:rPr lang="pt-BR" dirty="0"/>
              <a:t>Em caso de dificuldade, procure primeiro o docente antes de recorrer à coordenação.</a:t>
            </a:r>
          </a:p>
          <a:p>
            <a:r>
              <a:rPr lang="pt-BR" dirty="0"/>
              <a:t>Não serão toleradas manifestações de desrespeito ou discussões ofensivas entre colegas ou com o docente.</a:t>
            </a:r>
          </a:p>
          <a:p>
            <a:r>
              <a:rPr lang="pt-BR" dirty="0"/>
              <a:t>A assiduidade e pontualidade são essenciais, pois as aulas não serão repostas.</a:t>
            </a:r>
          </a:p>
          <a:p>
            <a:endParaRPr lang="pt-BR" dirty="0"/>
          </a:p>
        </p:txBody>
      </p:sp>
    </p:spTree>
    <p:extLst>
      <p:ext uri="{BB962C8B-B14F-4D97-AF65-F5344CB8AC3E}">
        <p14:creationId xmlns:p14="http://schemas.microsoft.com/office/powerpoint/2010/main" val="30223493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62AFC46-A1A6-D064-DCC3-815F3314DE67}"/>
              </a:ext>
            </a:extLst>
          </p:cNvPr>
          <p:cNvSpPr>
            <a:spLocks noGrp="1"/>
          </p:cNvSpPr>
          <p:nvPr>
            <p:ph type="title"/>
          </p:nvPr>
        </p:nvSpPr>
        <p:spPr/>
        <p:txBody>
          <a:bodyPr/>
          <a:lstStyle/>
          <a:p>
            <a:r>
              <a:rPr lang="pt-BR" dirty="0"/>
              <a:t>CRUD</a:t>
            </a:r>
          </a:p>
        </p:txBody>
      </p:sp>
      <p:sp>
        <p:nvSpPr>
          <p:cNvPr id="3" name="Espaço Reservado para Conteúdo 2">
            <a:extLst>
              <a:ext uri="{FF2B5EF4-FFF2-40B4-BE49-F238E27FC236}">
                <a16:creationId xmlns:a16="http://schemas.microsoft.com/office/drawing/2014/main" id="{C247A938-2B89-937C-B367-43EC68711F5E}"/>
              </a:ext>
            </a:extLst>
          </p:cNvPr>
          <p:cNvSpPr>
            <a:spLocks noGrp="1"/>
          </p:cNvSpPr>
          <p:nvPr>
            <p:ph idx="1"/>
          </p:nvPr>
        </p:nvSpPr>
        <p:spPr/>
        <p:txBody>
          <a:bodyPr/>
          <a:lstStyle/>
          <a:p>
            <a:r>
              <a:rPr lang="pt-BR" dirty="0"/>
              <a:t>C – CREATE – Incluir um registro em uma tabela</a:t>
            </a:r>
          </a:p>
          <a:p>
            <a:r>
              <a:rPr lang="pt-BR" dirty="0"/>
              <a:t>R – READ – Ler ou consultar um ou mais registros em uma tabela</a:t>
            </a:r>
          </a:p>
          <a:p>
            <a:r>
              <a:rPr lang="pt-BR" dirty="0"/>
              <a:t>U – UPDATE – Editar ou Alterar algum campo em uma tabela</a:t>
            </a:r>
          </a:p>
          <a:p>
            <a:r>
              <a:rPr lang="pt-BR" dirty="0"/>
              <a:t>D – DELETE – Eliminar um registro de uma tabela</a:t>
            </a:r>
          </a:p>
        </p:txBody>
      </p:sp>
    </p:spTree>
    <p:extLst>
      <p:ext uri="{BB962C8B-B14F-4D97-AF65-F5344CB8AC3E}">
        <p14:creationId xmlns:p14="http://schemas.microsoft.com/office/powerpoint/2010/main" val="334891069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CD5CA61-79E2-B7F0-1C17-462AFCE22874}"/>
              </a:ext>
            </a:extLst>
          </p:cNvPr>
          <p:cNvSpPr>
            <a:spLocks noGrp="1"/>
          </p:cNvSpPr>
          <p:nvPr>
            <p:ph type="title"/>
          </p:nvPr>
        </p:nvSpPr>
        <p:spPr/>
        <p:txBody>
          <a:bodyPr/>
          <a:lstStyle/>
          <a:p>
            <a:r>
              <a:rPr lang="pt-BR" dirty="0"/>
              <a:t>Alguns atributos dos campos</a:t>
            </a:r>
          </a:p>
        </p:txBody>
      </p:sp>
      <p:sp>
        <p:nvSpPr>
          <p:cNvPr id="3" name="Espaço Reservado para Conteúdo 2">
            <a:extLst>
              <a:ext uri="{FF2B5EF4-FFF2-40B4-BE49-F238E27FC236}">
                <a16:creationId xmlns:a16="http://schemas.microsoft.com/office/drawing/2014/main" id="{4F7CDB59-1FF6-C998-CCE4-1AC254DD58C9}"/>
              </a:ext>
            </a:extLst>
          </p:cNvPr>
          <p:cNvSpPr>
            <a:spLocks noGrp="1"/>
          </p:cNvSpPr>
          <p:nvPr>
            <p:ph idx="1"/>
          </p:nvPr>
        </p:nvSpPr>
        <p:spPr/>
        <p:txBody>
          <a:bodyPr>
            <a:normAutofit/>
          </a:bodyPr>
          <a:lstStyle/>
          <a:p>
            <a:pPr marL="0" indent="0">
              <a:buNone/>
            </a:pPr>
            <a:r>
              <a:rPr lang="pt-BR" dirty="0"/>
              <a:t>AUTO_INCREMENT pode ser utilizado para automatizar um código que sirva de chave primária de uma tabela.</a:t>
            </a:r>
          </a:p>
          <a:p>
            <a:pPr marL="0" indent="0">
              <a:buNone/>
            </a:pPr>
            <a:endParaRPr lang="pt-BR" dirty="0"/>
          </a:p>
          <a:p>
            <a:pPr marL="0" indent="0">
              <a:buNone/>
            </a:pPr>
            <a:r>
              <a:rPr lang="pt-BR" dirty="0"/>
              <a:t>PRIMARY KEY define a chave primária da tabela, isto é, o campo que serve como chave da tabela e que não pode ser repetido.</a:t>
            </a:r>
          </a:p>
          <a:p>
            <a:pPr marL="0" indent="0">
              <a:buNone/>
            </a:pPr>
            <a:endParaRPr lang="pt-BR" dirty="0"/>
          </a:p>
          <a:p>
            <a:pPr marL="0" indent="0">
              <a:buNone/>
            </a:pPr>
            <a:r>
              <a:rPr lang="pt-BR" dirty="0"/>
              <a:t>NOT NULL define que um determinado campo seja de preenchimento obrigatório.</a:t>
            </a:r>
          </a:p>
          <a:p>
            <a:pPr marL="0" indent="0">
              <a:buNone/>
            </a:pPr>
            <a:endParaRPr lang="pt-BR" dirty="0"/>
          </a:p>
        </p:txBody>
      </p:sp>
    </p:spTree>
    <p:extLst>
      <p:ext uri="{BB962C8B-B14F-4D97-AF65-F5344CB8AC3E}">
        <p14:creationId xmlns:p14="http://schemas.microsoft.com/office/powerpoint/2010/main" val="40560830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a:xfrm>
            <a:off x="317695" y="1350688"/>
            <a:ext cx="11705493" cy="4351338"/>
          </a:xfrm>
        </p:spPr>
        <p:txBody>
          <a:bodyPr>
            <a:normAutofit fontScale="62500" lnSpcReduction="20000"/>
          </a:bodyPr>
          <a:lstStyle/>
          <a:p>
            <a:pPr marL="0" indent="0">
              <a:buNone/>
            </a:pPr>
            <a:r>
              <a:rPr lang="pt-BR" dirty="0"/>
              <a:t>INT: Utiliza-se o tipo de dados INT para armazenar valores inteiros. Veja o exemplo:</a:t>
            </a:r>
          </a:p>
          <a:p>
            <a:pPr marL="0" indent="0">
              <a:buNone/>
            </a:pPr>
            <a:r>
              <a:rPr lang="pt-BR" dirty="0"/>
              <a:t>INSERT INTO </a:t>
            </a:r>
            <a:r>
              <a:rPr lang="pt-BR" dirty="0" err="1"/>
              <a:t>meus_valores</a:t>
            </a:r>
            <a:r>
              <a:rPr lang="pt-BR" dirty="0"/>
              <a:t> (</a:t>
            </a:r>
            <a:r>
              <a:rPr lang="pt-BR" dirty="0" err="1"/>
              <a:t>valor_inteiro</a:t>
            </a:r>
            <a:r>
              <a:rPr lang="pt-BR" dirty="0"/>
              <a:t>) VALUES (10);</a:t>
            </a:r>
          </a:p>
          <a:p>
            <a:pPr marL="0" indent="0">
              <a:buNone/>
            </a:pPr>
            <a:endParaRPr lang="pt-BR" dirty="0"/>
          </a:p>
          <a:p>
            <a:pPr marL="0" indent="0">
              <a:buNone/>
            </a:pPr>
            <a:r>
              <a:rPr lang="pt-BR" dirty="0"/>
              <a:t>BIGINT: O tipo de dados BIGINT é semelhante ao tipo INT, mas pode armazenar valores inteiros maiores, adequado para armazenar valores inteiros grandes e nesse sentido, utilizado em tabelas com muitas linhas e colunas. Veja o exemplo:</a:t>
            </a:r>
          </a:p>
          <a:p>
            <a:pPr marL="0" indent="0">
              <a:buNone/>
            </a:pPr>
            <a:r>
              <a:rPr lang="pt-BR" dirty="0"/>
              <a:t>INSERT INTO </a:t>
            </a:r>
            <a:r>
              <a:rPr lang="pt-BR" dirty="0" err="1"/>
              <a:t>meus_valores</a:t>
            </a:r>
            <a:r>
              <a:rPr lang="pt-BR" dirty="0"/>
              <a:t> (</a:t>
            </a:r>
            <a:r>
              <a:rPr lang="pt-BR" dirty="0" err="1"/>
              <a:t>valor_grande</a:t>
            </a:r>
            <a:r>
              <a:rPr lang="pt-BR" dirty="0"/>
              <a:t>) VALUES (9223372036854775808);</a:t>
            </a:r>
          </a:p>
          <a:p>
            <a:pPr marL="0" indent="0">
              <a:buNone/>
            </a:pPr>
            <a:endParaRPr lang="pt-BR" dirty="0"/>
          </a:p>
          <a:p>
            <a:pPr marL="0" indent="0">
              <a:buNone/>
            </a:pPr>
            <a:r>
              <a:rPr lang="pt-BR" dirty="0"/>
              <a:t>SMALLINT: O tipo de dados SMALLINT é usado para armazenar valores inteiros menores e é usado em tabelas com valores limitados. Veja o exemplo:</a:t>
            </a:r>
          </a:p>
          <a:p>
            <a:pPr marL="0" indent="0">
              <a:buNone/>
            </a:pPr>
            <a:r>
              <a:rPr lang="pt-BR" dirty="0"/>
              <a:t>INSERT INTO </a:t>
            </a:r>
            <a:r>
              <a:rPr lang="pt-BR" dirty="0" err="1"/>
              <a:t>meus_valores</a:t>
            </a:r>
            <a:r>
              <a:rPr lang="pt-BR" dirty="0"/>
              <a:t> (</a:t>
            </a:r>
            <a:r>
              <a:rPr lang="pt-BR" dirty="0" err="1"/>
              <a:t>valor_pequeno</a:t>
            </a:r>
            <a:r>
              <a:rPr lang="pt-BR" dirty="0"/>
              <a:t>) VALUES (-32768);</a:t>
            </a:r>
          </a:p>
          <a:p>
            <a:pPr marL="0" indent="0">
              <a:buNone/>
            </a:pPr>
            <a:endParaRPr lang="pt-BR" dirty="0"/>
          </a:p>
          <a:p>
            <a:pPr marL="0" indent="0">
              <a:buNone/>
            </a:pPr>
            <a:r>
              <a:rPr lang="pt-BR" dirty="0"/>
              <a:t>TINYINT: O tipo de dados TINYINT é semelhante ao tipo SMALLINT, mas pode armazenar valores inteiros em um intervalo de -128 a 127. Veja o exemplo:</a:t>
            </a:r>
          </a:p>
          <a:p>
            <a:pPr marL="0" indent="0">
              <a:buNone/>
            </a:pPr>
            <a:r>
              <a:rPr lang="pt-BR" dirty="0"/>
              <a:t>INSERT INTO </a:t>
            </a:r>
            <a:r>
              <a:rPr lang="pt-BR" dirty="0" err="1"/>
              <a:t>meus_valores</a:t>
            </a:r>
            <a:r>
              <a:rPr lang="pt-BR" dirty="0"/>
              <a:t> (</a:t>
            </a:r>
            <a:r>
              <a:rPr lang="pt-BR" dirty="0" err="1"/>
              <a:t>valor_muito_pequeno</a:t>
            </a:r>
            <a:r>
              <a:rPr lang="pt-BR" dirty="0"/>
              <a:t>) VALUES (-128);</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2440126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fontScale="77500" lnSpcReduction="20000"/>
          </a:bodyPr>
          <a:lstStyle/>
          <a:p>
            <a:pPr marL="0" indent="0">
              <a:buNone/>
            </a:pPr>
            <a:r>
              <a:rPr lang="pt-BR" dirty="0"/>
              <a:t>DECIMAL: O tipo de dados DECIMAL é usado para armazenar valores numéricos com uma precisão especificada, adequado para armazenar valores monetários e financeiros. Veja o exemplo:</a:t>
            </a:r>
          </a:p>
          <a:p>
            <a:pPr marL="0" indent="0">
              <a:buNone/>
            </a:pPr>
            <a:r>
              <a:rPr lang="pt-BR" dirty="0"/>
              <a:t>INSERT INTO </a:t>
            </a:r>
            <a:r>
              <a:rPr lang="pt-BR" dirty="0" err="1"/>
              <a:t>meus_valores</a:t>
            </a:r>
            <a:r>
              <a:rPr lang="pt-BR" dirty="0"/>
              <a:t> (</a:t>
            </a:r>
            <a:r>
              <a:rPr lang="pt-BR" dirty="0" err="1"/>
              <a:t>valor_decimal</a:t>
            </a:r>
            <a:r>
              <a:rPr lang="pt-BR" dirty="0"/>
              <a:t>) VALUES (123.45);</a:t>
            </a:r>
          </a:p>
          <a:p>
            <a:pPr marL="0" indent="0">
              <a:buNone/>
            </a:pPr>
            <a:endParaRPr lang="pt-BR" dirty="0"/>
          </a:p>
          <a:p>
            <a:pPr marL="0" indent="0">
              <a:buNone/>
            </a:pPr>
            <a:r>
              <a:rPr lang="pt-BR" dirty="0"/>
              <a:t>FLOAT: O tipo de dados FLOAT é usado para armazenar valores numéricos com uma precisão específica. Assim, armazenar valores de números decimais de até 6 dígitos. Veja o exemplo:</a:t>
            </a:r>
          </a:p>
          <a:p>
            <a:pPr marL="0" indent="0">
              <a:buNone/>
            </a:pPr>
            <a:r>
              <a:rPr lang="pt-BR" dirty="0"/>
              <a:t>INSERT INTO </a:t>
            </a:r>
            <a:r>
              <a:rPr lang="pt-BR" dirty="0" err="1"/>
              <a:t>meus_valores</a:t>
            </a:r>
            <a:r>
              <a:rPr lang="pt-BR" dirty="0"/>
              <a:t> (</a:t>
            </a:r>
            <a:r>
              <a:rPr lang="pt-BR" dirty="0" err="1"/>
              <a:t>valor_float</a:t>
            </a:r>
            <a:r>
              <a:rPr lang="pt-BR" dirty="0"/>
              <a:t>) VALUES (3.141592);</a:t>
            </a:r>
          </a:p>
          <a:p>
            <a:pPr marL="0" indent="0">
              <a:buNone/>
            </a:pPr>
            <a:endParaRPr lang="pt-BR" dirty="0"/>
          </a:p>
          <a:p>
            <a:pPr marL="0" indent="0">
              <a:buNone/>
            </a:pPr>
            <a:r>
              <a:rPr lang="pt-BR" dirty="0"/>
              <a:t>DOUBLE: O tipo de dados DOUBLE é semelhante ao tipo FLOAT, mas pode armazenar valores numéricos com uma precisão maior, até 15-16 dígitos. Dessa forma, armazena valores decimais, como valores financeiros e científicos. Veja o exemplo:</a:t>
            </a:r>
          </a:p>
          <a:p>
            <a:pPr marL="0" indent="0">
              <a:buNone/>
            </a:pPr>
            <a:r>
              <a:rPr lang="pt-BR" dirty="0"/>
              <a:t>INSERT INTO </a:t>
            </a:r>
            <a:r>
              <a:rPr lang="pt-BR" dirty="0" err="1"/>
              <a:t>meus_valores</a:t>
            </a:r>
            <a:r>
              <a:rPr lang="pt-BR" dirty="0"/>
              <a:t> (</a:t>
            </a:r>
            <a:r>
              <a:rPr lang="pt-BR" dirty="0" err="1"/>
              <a:t>valor_double</a:t>
            </a:r>
            <a:r>
              <a:rPr lang="pt-BR" dirty="0"/>
              <a:t>) VALUES (3.14159265358979323846);</a:t>
            </a:r>
          </a:p>
          <a:p>
            <a:pPr marL="0" indent="0">
              <a:buNone/>
            </a:pPr>
            <a:endParaRPr lang="pt-BR" dirty="0"/>
          </a:p>
        </p:txBody>
      </p:sp>
    </p:spTree>
    <p:extLst>
      <p:ext uri="{BB962C8B-B14F-4D97-AF65-F5344CB8AC3E}">
        <p14:creationId xmlns:p14="http://schemas.microsoft.com/office/powerpoint/2010/main" val="6100999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fontScale="47500" lnSpcReduction="20000"/>
          </a:bodyPr>
          <a:lstStyle/>
          <a:p>
            <a:pPr marL="0" indent="0">
              <a:buNone/>
            </a:pPr>
            <a:r>
              <a:rPr lang="pt-BR" dirty="0"/>
              <a:t>Tipos de dados de caractere</a:t>
            </a:r>
          </a:p>
          <a:p>
            <a:pPr marL="0" indent="0">
              <a:buNone/>
            </a:pPr>
            <a:r>
              <a:rPr lang="pt-BR" dirty="0"/>
              <a:t>Os tipos de dados de caractere do MySQL são usados para armazenar dados de texto e caracteres.</a:t>
            </a:r>
          </a:p>
          <a:p>
            <a:pPr marL="0" indent="0">
              <a:buNone/>
            </a:pPr>
            <a:endParaRPr lang="pt-BR" dirty="0"/>
          </a:p>
          <a:p>
            <a:pPr marL="0" indent="0">
              <a:buNone/>
            </a:pPr>
            <a:r>
              <a:rPr lang="pt-BR" dirty="0"/>
              <a:t>CHAR: O tipo de dados CHAR é usado para armazenar dados de texto fixos com um comprimento específico. Nesse sentido, ele é usado ao criar tabelas para armazenar valores de texto com o mesmo tamanho em todas as colunas. Veja o exemplo que cria uma tabela “</a:t>
            </a:r>
            <a:r>
              <a:rPr lang="pt-BR" dirty="0" err="1"/>
              <a:t>meus_valores</a:t>
            </a:r>
            <a:r>
              <a:rPr lang="pt-BR" dirty="0"/>
              <a:t>” com uma coluna “nome” e armazena textos de no máximo 10 caracteres de comprimento.</a:t>
            </a:r>
          </a:p>
          <a:p>
            <a:pPr marL="0" indent="0">
              <a:buNone/>
            </a:pPr>
            <a:r>
              <a:rPr lang="pt-BR" dirty="0"/>
              <a:t>CREATE TABLE </a:t>
            </a:r>
            <a:r>
              <a:rPr lang="pt-BR" dirty="0" err="1"/>
              <a:t>meus_valores</a:t>
            </a:r>
            <a:r>
              <a:rPr lang="pt-BR" dirty="0"/>
              <a:t> (</a:t>
            </a:r>
          </a:p>
          <a:p>
            <a:pPr marL="0" indent="0">
              <a:buNone/>
            </a:pPr>
            <a:r>
              <a:rPr lang="pt-BR" dirty="0"/>
              <a:t>    nome CHAR(10)</a:t>
            </a:r>
          </a:p>
          <a:p>
            <a:pPr marL="0" indent="0">
              <a:buNone/>
            </a:pPr>
            <a:r>
              <a:rPr lang="pt-BR" dirty="0"/>
              <a:t>);</a:t>
            </a:r>
          </a:p>
          <a:p>
            <a:pPr marL="0" indent="0">
              <a:buNone/>
            </a:pPr>
            <a:r>
              <a:rPr lang="pt-BR" dirty="0"/>
              <a:t>VARCHAR: O tipo de dados VARCHAR é semelhante ao tipo CHAR, mas permite que os valores de texto sejam variáveis, com comprimentos diferentes em cada coluna. Dessa forma, ele é usado ao criar tabelas para armazenar valores de texto com comprimentos variáveis. Veja o exemplo abaixo que cria uma tabela “</a:t>
            </a:r>
            <a:r>
              <a:rPr lang="pt-BR" dirty="0" err="1"/>
              <a:t>meus_valores</a:t>
            </a:r>
            <a:r>
              <a:rPr lang="pt-BR" dirty="0"/>
              <a:t>” com uma coluna “</a:t>
            </a:r>
            <a:r>
              <a:rPr lang="pt-BR" dirty="0" err="1"/>
              <a:t>email</a:t>
            </a:r>
            <a:r>
              <a:rPr lang="pt-BR" dirty="0"/>
              <a:t>” que pode armazenar textos de até 200 caracteres de comprimento, sendo flexível quanto ao tamanho dos dados armazenados :</a:t>
            </a:r>
          </a:p>
          <a:p>
            <a:pPr marL="0" indent="0">
              <a:buNone/>
            </a:pPr>
            <a:r>
              <a:rPr lang="pt-BR" dirty="0"/>
              <a:t>CREATE TABLE </a:t>
            </a:r>
            <a:r>
              <a:rPr lang="pt-BR" dirty="0" err="1"/>
              <a:t>meus_valores</a:t>
            </a:r>
            <a:r>
              <a:rPr lang="pt-BR" dirty="0"/>
              <a:t> (</a:t>
            </a:r>
          </a:p>
          <a:p>
            <a:pPr marL="0" indent="0">
              <a:buNone/>
            </a:pPr>
            <a:r>
              <a:rPr lang="pt-BR" dirty="0"/>
              <a:t>    </a:t>
            </a:r>
            <a:r>
              <a:rPr lang="pt-BR" dirty="0" err="1"/>
              <a:t>email</a:t>
            </a:r>
            <a:r>
              <a:rPr lang="pt-BR" dirty="0"/>
              <a:t> VARCHAR(200)</a:t>
            </a:r>
          </a:p>
          <a:p>
            <a:pPr marL="0" indent="0">
              <a:buNone/>
            </a:pPr>
            <a:r>
              <a:rPr lang="pt-BR" dirty="0"/>
              <a:t>);</a:t>
            </a:r>
          </a:p>
          <a:p>
            <a:pPr marL="0" indent="0">
              <a:buNone/>
            </a:pPr>
            <a:r>
              <a:rPr lang="pt-BR" dirty="0"/>
              <a:t>TEXT: Utiliza-se o tipo de dados TEXT para armazenar dados de texto longos e complexos, com comprimentos que variam de 1 a 4 GB. Assim, armazena valores de texto com muito conteúdo, como artigos de blog e documentos. Veja o exemplo:</a:t>
            </a:r>
          </a:p>
          <a:p>
            <a:pPr marL="0" indent="0">
              <a:buNone/>
            </a:pPr>
            <a:r>
              <a:rPr lang="pt-BR" dirty="0"/>
              <a:t>INSERT INTO </a:t>
            </a:r>
            <a:r>
              <a:rPr lang="pt-BR" dirty="0" err="1"/>
              <a:t>meus_valores</a:t>
            </a:r>
            <a:r>
              <a:rPr lang="pt-BR" dirty="0"/>
              <a:t> (</a:t>
            </a:r>
            <a:r>
              <a:rPr lang="pt-BR" dirty="0" err="1"/>
              <a:t>descricao</a:t>
            </a:r>
            <a:r>
              <a:rPr lang="pt-BR" dirty="0"/>
              <a:t>) VALUES ('Este é um exemplo de valor de texto longo');</a:t>
            </a:r>
          </a:p>
          <a:p>
            <a:pPr marL="0" indent="0">
              <a:buNone/>
            </a:pPr>
            <a:endParaRPr lang="pt-BR" dirty="0"/>
          </a:p>
        </p:txBody>
      </p:sp>
    </p:spTree>
    <p:extLst>
      <p:ext uri="{BB962C8B-B14F-4D97-AF65-F5344CB8AC3E}">
        <p14:creationId xmlns:p14="http://schemas.microsoft.com/office/powerpoint/2010/main" val="342953731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fontScale="40000" lnSpcReduction="20000"/>
          </a:bodyPr>
          <a:lstStyle/>
          <a:p>
            <a:pPr marL="0" indent="0">
              <a:buNone/>
            </a:pPr>
            <a:r>
              <a:rPr lang="pt-BR" dirty="0"/>
              <a:t>BLOB: Utiliza-se o tipo de dados BLOB para armazenar dados binários, como imagens, vídeos e arquivos de documentos. Nesse sentido, armazena valores de grande porte e pode armazenar até 65.535 bytes de dados. Veja o exemplo:</a:t>
            </a:r>
          </a:p>
          <a:p>
            <a:pPr marL="0" indent="0">
              <a:buNone/>
            </a:pPr>
            <a:r>
              <a:rPr lang="pt-BR" dirty="0"/>
              <a:t>INSERT INTO </a:t>
            </a:r>
            <a:r>
              <a:rPr lang="pt-BR" dirty="0" err="1"/>
              <a:t>meus_valores</a:t>
            </a:r>
            <a:r>
              <a:rPr lang="pt-BR" dirty="0"/>
              <a:t> (imagem) VALUES (FILE('/caminho/para/imagem.jpg'));</a:t>
            </a:r>
          </a:p>
          <a:p>
            <a:pPr marL="0" indent="0">
              <a:buNone/>
            </a:pPr>
            <a:r>
              <a:rPr lang="pt-BR" dirty="0"/>
              <a:t>Tipos de dados de texto completo</a:t>
            </a:r>
          </a:p>
          <a:p>
            <a:pPr marL="0" indent="0">
              <a:buNone/>
            </a:pPr>
            <a:r>
              <a:rPr lang="pt-BR" dirty="0"/>
              <a:t>FULLTEXT:</a:t>
            </a:r>
          </a:p>
          <a:p>
            <a:pPr marL="0" indent="0">
              <a:buNone/>
            </a:pPr>
            <a:r>
              <a:rPr lang="pt-BR" dirty="0"/>
              <a:t>Utiliza-se o tipo de dados FULLTEXT para armazenar dados de texto e realizar consultas de texto completo. Assim, suporta consultas de texto completo em vários campos e permite o uso de operações de colisão e proximidade para encontrar resultados mais precisos.</a:t>
            </a:r>
          </a:p>
          <a:p>
            <a:pPr marL="0" indent="0">
              <a:buNone/>
            </a:pPr>
            <a:endParaRPr lang="pt-BR" dirty="0"/>
          </a:p>
          <a:p>
            <a:pPr marL="0" indent="0">
              <a:buNone/>
            </a:pPr>
            <a:r>
              <a:rPr lang="pt-BR" dirty="0"/>
              <a:t>CREATE TABLE livros (</a:t>
            </a:r>
          </a:p>
          <a:p>
            <a:pPr marL="0" indent="0">
              <a:buNone/>
            </a:pPr>
            <a:r>
              <a:rPr lang="pt-BR" dirty="0"/>
              <a:t>  id INT PRIMARY KEY,</a:t>
            </a:r>
          </a:p>
          <a:p>
            <a:pPr marL="0" indent="0">
              <a:buNone/>
            </a:pPr>
            <a:r>
              <a:rPr lang="pt-BR" dirty="0"/>
              <a:t>  titulo TEXT,</a:t>
            </a:r>
          </a:p>
          <a:p>
            <a:pPr marL="0" indent="0">
              <a:buNone/>
            </a:pPr>
            <a:r>
              <a:rPr lang="pt-BR" dirty="0"/>
              <a:t>  autor TEXT,</a:t>
            </a:r>
          </a:p>
          <a:p>
            <a:pPr marL="0" indent="0">
              <a:buNone/>
            </a:pPr>
            <a:r>
              <a:rPr lang="pt-BR" dirty="0"/>
              <a:t>  </a:t>
            </a:r>
            <a:r>
              <a:rPr lang="pt-BR" dirty="0" err="1"/>
              <a:t>conteudo</a:t>
            </a:r>
            <a:r>
              <a:rPr lang="pt-BR" dirty="0"/>
              <a:t> TEXT,</a:t>
            </a:r>
          </a:p>
          <a:p>
            <a:pPr marL="0" indent="0">
              <a:buNone/>
            </a:pPr>
            <a:r>
              <a:rPr lang="pt-BR" dirty="0"/>
              <a:t>  KEY(</a:t>
            </a:r>
            <a:r>
              <a:rPr lang="pt-BR" dirty="0" err="1"/>
              <a:t>conteudo</a:t>
            </a:r>
            <a:r>
              <a:rPr lang="pt-BR" dirty="0"/>
              <a:t>)(FULLTEXT)</a:t>
            </a:r>
          </a:p>
          <a:p>
            <a:pPr marL="0" indent="0">
              <a:buNone/>
            </a:pPr>
            <a:r>
              <a:rPr lang="pt-BR" dirty="0"/>
              <a:t>);</a:t>
            </a:r>
          </a:p>
          <a:p>
            <a:pPr marL="0" indent="0">
              <a:buNone/>
            </a:pPr>
            <a:endParaRPr lang="pt-BR" dirty="0"/>
          </a:p>
          <a:p>
            <a:pPr marL="0" indent="0">
              <a:buNone/>
            </a:pPr>
            <a:r>
              <a:rPr lang="pt-BR" dirty="0"/>
              <a:t>INSERT INTO livros (id, titulo, autor, </a:t>
            </a:r>
            <a:r>
              <a:rPr lang="pt-BR" dirty="0" err="1"/>
              <a:t>conteudo</a:t>
            </a:r>
            <a:r>
              <a:rPr lang="pt-BR" dirty="0"/>
              <a:t>) VALUES (1, 'Livro 1', 'Autor 1', 'Conteúdo 1, Conteúdo 2, Conteúdo 3');</a:t>
            </a:r>
          </a:p>
          <a:p>
            <a:pPr marL="0" indent="0">
              <a:buNone/>
            </a:pPr>
            <a:r>
              <a:rPr lang="pt-BR" dirty="0"/>
              <a:t>Neste exemplo, a coluna “</a:t>
            </a:r>
            <a:r>
              <a:rPr lang="pt-BR" dirty="0" err="1"/>
              <a:t>conteudo</a:t>
            </a:r>
            <a:r>
              <a:rPr lang="pt-BR" dirty="0"/>
              <a:t>” é do tipo TEXT e é indexada com FULLTEXT. Assim, isso permite que o MySQL realize consultas de texto completo em todas as colunas indexadas com FULLTEXT.</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359972326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fontScale="55000" lnSpcReduction="20000"/>
          </a:bodyPr>
          <a:lstStyle/>
          <a:p>
            <a:pPr marL="0" indent="0">
              <a:buNone/>
            </a:pPr>
            <a:endParaRPr lang="pt-BR" dirty="0"/>
          </a:p>
          <a:p>
            <a:pPr marL="0" indent="0">
              <a:buNone/>
            </a:pPr>
            <a:r>
              <a:rPr lang="pt-BR" dirty="0"/>
              <a:t>Tipos de dados de data e hora do MySQL</a:t>
            </a:r>
          </a:p>
          <a:p>
            <a:pPr marL="0" indent="0">
              <a:buNone/>
            </a:pPr>
            <a:r>
              <a:rPr lang="pt-BR" dirty="0"/>
              <a:t>Os tipos de dados de data e hora do MySQL são usados para armazenar valores de data e hora.</a:t>
            </a:r>
          </a:p>
          <a:p>
            <a:pPr marL="0" indent="0">
              <a:buNone/>
            </a:pPr>
            <a:endParaRPr lang="pt-BR" dirty="0"/>
          </a:p>
          <a:p>
            <a:pPr marL="0" indent="0">
              <a:buNone/>
            </a:pPr>
            <a:r>
              <a:rPr lang="pt-BR" dirty="0"/>
              <a:t>DATE: Utiliza-se o tipo de dados DATE para armazenar apenas a data sem a hora. Portanto, está composto por 8 bytes e pode armazenar valores de data no intervalo de 1000 a 9999 para o ano e de 0 a 65535 para o dia do mês. Veja o exemplo:</a:t>
            </a:r>
          </a:p>
          <a:p>
            <a:pPr marL="0" indent="0">
              <a:buNone/>
            </a:pPr>
            <a:r>
              <a:rPr lang="pt-BR" dirty="0"/>
              <a:t>INSERT INTO </a:t>
            </a:r>
            <a:r>
              <a:rPr lang="pt-BR" dirty="0" err="1"/>
              <a:t>meus_valores</a:t>
            </a:r>
            <a:r>
              <a:rPr lang="pt-BR" dirty="0"/>
              <a:t> (data) VALUES ('2022-03-14');</a:t>
            </a:r>
          </a:p>
          <a:p>
            <a:pPr marL="0" indent="0">
              <a:buNone/>
            </a:pPr>
            <a:r>
              <a:rPr lang="pt-BR" dirty="0"/>
              <a:t>TIME: Utiliza-se o tipo de dados TIME para armazenar apenas a hora sem a data. Veja o exemplo:</a:t>
            </a:r>
          </a:p>
          <a:p>
            <a:pPr marL="0" indent="0">
              <a:buNone/>
            </a:pPr>
            <a:r>
              <a:rPr lang="pt-BR" dirty="0"/>
              <a:t>INSERT INTO </a:t>
            </a:r>
            <a:r>
              <a:rPr lang="pt-BR" dirty="0" err="1"/>
              <a:t>meus_valores</a:t>
            </a:r>
            <a:r>
              <a:rPr lang="pt-BR" dirty="0"/>
              <a:t> (hora) VALUES ('13:30:00');</a:t>
            </a:r>
          </a:p>
          <a:p>
            <a:pPr marL="0" indent="0">
              <a:buNone/>
            </a:pPr>
            <a:r>
              <a:rPr lang="pt-BR" dirty="0"/>
              <a:t>DATETIME: Utiliza-se o tipo de dados DATETIME para armazenar valores de data e hora juntos. Veja o exemplo:</a:t>
            </a:r>
          </a:p>
          <a:p>
            <a:pPr marL="0" indent="0">
              <a:buNone/>
            </a:pPr>
            <a:r>
              <a:rPr lang="pt-BR" dirty="0"/>
              <a:t>INSERT INTO </a:t>
            </a:r>
            <a:r>
              <a:rPr lang="pt-BR" dirty="0" err="1"/>
              <a:t>meus_valores</a:t>
            </a:r>
            <a:r>
              <a:rPr lang="pt-BR" dirty="0"/>
              <a:t> (</a:t>
            </a:r>
            <a:r>
              <a:rPr lang="pt-BR" dirty="0" err="1"/>
              <a:t>data_hora</a:t>
            </a:r>
            <a:r>
              <a:rPr lang="pt-BR" dirty="0"/>
              <a:t>) VALUES ('2022-03-14 13:30:00');</a:t>
            </a:r>
          </a:p>
          <a:p>
            <a:pPr marL="0" indent="0">
              <a:buNone/>
            </a:pPr>
            <a:r>
              <a:rPr lang="pt-BR" dirty="0"/>
              <a:t>TIMESTAMP: O tipo de dados TIMESTAMP é semelhante ao tipo DATETIME, mas inclui a precisão do segundo. Veja o exemplo:</a:t>
            </a:r>
          </a:p>
          <a:p>
            <a:pPr marL="0" indent="0">
              <a:buNone/>
            </a:pPr>
            <a:r>
              <a:rPr lang="pt-BR" dirty="0"/>
              <a:t>INSERT INTO </a:t>
            </a:r>
            <a:r>
              <a:rPr lang="pt-BR" dirty="0" err="1"/>
              <a:t>meus_valores</a:t>
            </a:r>
            <a:r>
              <a:rPr lang="pt-BR" dirty="0"/>
              <a:t> (</a:t>
            </a:r>
            <a:r>
              <a:rPr lang="pt-BR" dirty="0" err="1"/>
              <a:t>data_hora_segundos</a:t>
            </a:r>
            <a:r>
              <a:rPr lang="pt-BR" dirty="0"/>
              <a:t>) VALUES ('2022-03-14 13:30:00');</a:t>
            </a:r>
          </a:p>
          <a:p>
            <a:pPr marL="0" indent="0">
              <a:buNone/>
            </a:pPr>
            <a:endParaRPr lang="pt-BR" dirty="0"/>
          </a:p>
        </p:txBody>
      </p:sp>
    </p:spTree>
    <p:extLst>
      <p:ext uri="{BB962C8B-B14F-4D97-AF65-F5344CB8AC3E}">
        <p14:creationId xmlns:p14="http://schemas.microsoft.com/office/powerpoint/2010/main" val="164671280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fontScale="92500" lnSpcReduction="20000"/>
          </a:bodyPr>
          <a:lstStyle/>
          <a:p>
            <a:pPr marL="0" indent="0">
              <a:buNone/>
            </a:pPr>
            <a:r>
              <a:rPr lang="pt-BR" dirty="0"/>
              <a:t>Tipos de dados binários do MySQL</a:t>
            </a:r>
          </a:p>
          <a:p>
            <a:pPr marL="0" indent="0">
              <a:buNone/>
            </a:pPr>
            <a:r>
              <a:rPr lang="pt-BR" dirty="0"/>
              <a:t>O MySQL suporta vários tipos de dados binários, cada um dos quais tem suas próprias características e utilidades. Aqui estão:</a:t>
            </a:r>
          </a:p>
          <a:p>
            <a:pPr marL="0" indent="0">
              <a:buNone/>
            </a:pPr>
            <a:endParaRPr lang="pt-BR" dirty="0"/>
          </a:p>
          <a:p>
            <a:pPr marL="0" indent="0">
              <a:buNone/>
            </a:pPr>
            <a:r>
              <a:rPr lang="pt-BR" dirty="0"/>
              <a:t>BIT: O tipo de dados BIT é um tipo binário simples que pode ter um único valor de 0 ou 1. Veja o exemplo:</a:t>
            </a:r>
          </a:p>
          <a:p>
            <a:pPr marL="0" indent="0">
              <a:buNone/>
            </a:pPr>
            <a:r>
              <a:rPr lang="pt-BR" dirty="0"/>
              <a:t>CREATE TABLE pessoas (</a:t>
            </a:r>
          </a:p>
          <a:p>
            <a:pPr marL="0" indent="0">
              <a:buNone/>
            </a:pPr>
            <a:r>
              <a:rPr lang="pt-BR" dirty="0"/>
              <a:t>  id INT PRIMARY KEY,</a:t>
            </a:r>
          </a:p>
          <a:p>
            <a:pPr marL="0" indent="0">
              <a:buNone/>
            </a:pPr>
            <a:r>
              <a:rPr lang="pt-BR" dirty="0"/>
              <a:t>  sexo BIT);</a:t>
            </a:r>
          </a:p>
          <a:p>
            <a:pPr marL="0" indent="0">
              <a:buNone/>
            </a:pPr>
            <a:endParaRPr lang="pt-BR" dirty="0"/>
          </a:p>
          <a:p>
            <a:pPr marL="0" indent="0">
              <a:buNone/>
            </a:pPr>
            <a:r>
              <a:rPr lang="pt-BR" dirty="0"/>
              <a:t>INSERT INTO pessoas (id, sexo) VALUES (1, 1);</a:t>
            </a:r>
          </a:p>
          <a:p>
            <a:pPr marL="0" indent="0">
              <a:buNone/>
            </a:pPr>
            <a:endParaRPr lang="pt-BR" dirty="0"/>
          </a:p>
        </p:txBody>
      </p:sp>
    </p:spTree>
    <p:extLst>
      <p:ext uri="{BB962C8B-B14F-4D97-AF65-F5344CB8AC3E}">
        <p14:creationId xmlns:p14="http://schemas.microsoft.com/office/powerpoint/2010/main" val="45040556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a:bodyPr>
          <a:lstStyle/>
          <a:p>
            <a:pPr marL="0" indent="0">
              <a:buNone/>
            </a:pPr>
            <a:r>
              <a:rPr lang="pt-BR" dirty="0"/>
              <a:t>BITMAP: O tipo de dados BITMAP é um tipo binário mais complexo que permite armazenar vários valores de bits em uma única coluna. Veja o exemplo:</a:t>
            </a:r>
          </a:p>
          <a:p>
            <a:pPr marL="0" indent="0">
              <a:buNone/>
            </a:pPr>
            <a:r>
              <a:rPr lang="pt-BR" dirty="0"/>
              <a:t>CREATE TABLE pessoas (</a:t>
            </a:r>
          </a:p>
          <a:p>
            <a:pPr marL="0" indent="0">
              <a:buNone/>
            </a:pPr>
            <a:r>
              <a:rPr lang="pt-BR" dirty="0"/>
              <a:t>  id INT PRIMARY KEY,</a:t>
            </a:r>
          </a:p>
          <a:p>
            <a:pPr marL="0" indent="0">
              <a:buNone/>
            </a:pPr>
            <a:r>
              <a:rPr lang="pt-BR" dirty="0"/>
              <a:t>  hobbies BITMAP);</a:t>
            </a:r>
          </a:p>
          <a:p>
            <a:pPr marL="0" indent="0">
              <a:buNone/>
            </a:pPr>
            <a:endParaRPr lang="pt-BR" dirty="0"/>
          </a:p>
          <a:p>
            <a:pPr marL="0" indent="0">
              <a:buNone/>
            </a:pPr>
            <a:r>
              <a:rPr lang="pt-BR" dirty="0"/>
              <a:t>INSERT INTO pessoas (id, hobbies) VALUES (1, 0b00100000);</a:t>
            </a:r>
          </a:p>
          <a:p>
            <a:pPr marL="0" indent="0">
              <a:buNone/>
            </a:pPr>
            <a:endParaRPr lang="pt-BR" dirty="0"/>
          </a:p>
          <a:p>
            <a:pPr marL="0" indent="0">
              <a:buNone/>
            </a:pPr>
            <a:endParaRPr lang="pt-BR" dirty="0"/>
          </a:p>
          <a:p>
            <a:pPr marL="0" indent="0">
              <a:buNone/>
            </a:pPr>
            <a:endParaRPr lang="pt-BR" dirty="0"/>
          </a:p>
        </p:txBody>
      </p:sp>
    </p:spTree>
    <p:extLst>
      <p:ext uri="{BB962C8B-B14F-4D97-AF65-F5344CB8AC3E}">
        <p14:creationId xmlns:p14="http://schemas.microsoft.com/office/powerpoint/2010/main" val="423454906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fontScale="92500" lnSpcReduction="20000"/>
          </a:bodyPr>
          <a:lstStyle/>
          <a:p>
            <a:pPr marL="0" indent="0">
              <a:buNone/>
            </a:pPr>
            <a:r>
              <a:rPr lang="pt-BR" dirty="0"/>
              <a:t>SET: O tipo de dados SET é um tipo binário que permite armazenar vários valores de bits em uma única coluna. Nesse sentido, o SET é semelhante ao BITMAP, porém mais fácil de usar e oferece uma melhor desempenho. Veja o exemplo:</a:t>
            </a:r>
          </a:p>
          <a:p>
            <a:pPr marL="0" indent="0">
              <a:buNone/>
            </a:pPr>
            <a:endParaRPr lang="pt-BR" dirty="0"/>
          </a:p>
          <a:p>
            <a:pPr marL="0" indent="0">
              <a:buNone/>
            </a:pPr>
            <a:r>
              <a:rPr lang="pt-BR" dirty="0"/>
              <a:t>CREATE TABLE pessoas (</a:t>
            </a:r>
          </a:p>
          <a:p>
            <a:pPr marL="0" indent="0">
              <a:buNone/>
            </a:pPr>
            <a:r>
              <a:rPr lang="pt-BR" dirty="0"/>
              <a:t>  id INT PRIMARY KEY,</a:t>
            </a:r>
          </a:p>
          <a:p>
            <a:pPr marL="0" indent="0">
              <a:buNone/>
            </a:pPr>
            <a:r>
              <a:rPr lang="pt-BR" dirty="0"/>
              <a:t>  hobbies SET);</a:t>
            </a:r>
          </a:p>
          <a:p>
            <a:pPr marL="0" indent="0">
              <a:buNone/>
            </a:pPr>
            <a:endParaRPr lang="pt-BR" dirty="0"/>
          </a:p>
          <a:p>
            <a:pPr marL="0" indent="0">
              <a:buNone/>
            </a:pPr>
            <a:r>
              <a:rPr lang="pt-BR" dirty="0"/>
              <a:t>INSERT INTO pessoas (id, hobbies) VALUES (1, 'leitura, cinema');</a:t>
            </a:r>
          </a:p>
          <a:p>
            <a:pPr marL="0" indent="0">
              <a:buNone/>
            </a:pPr>
            <a:r>
              <a:rPr lang="pt-BR" dirty="0"/>
              <a:t>ENUM: O tipo de dados ENUM é um tipo binário que permite armazenar um valor de uma lista </a:t>
            </a:r>
            <a:r>
              <a:rPr lang="pt-BR" dirty="0" err="1"/>
              <a:t>prédefinida</a:t>
            </a:r>
            <a:r>
              <a:rPr lang="pt-BR" dirty="0"/>
              <a:t> de valores. Veja o exemplo:</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101343951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D90E8C-3BB7-750C-2154-12C3B9A61F70}"/>
            </a:ext>
          </a:extLst>
        </p:cNvPr>
        <p:cNvGrpSpPr/>
        <p:nvPr/>
      </p:nvGrpSpPr>
      <p:grpSpPr>
        <a:xfrm>
          <a:off x="0" y="0"/>
          <a:ext cx="0" cy="0"/>
          <a:chOff x="0" y="0"/>
          <a:chExt cx="0" cy="0"/>
        </a:xfrm>
      </p:grpSpPr>
      <p:sp>
        <p:nvSpPr>
          <p:cNvPr id="2" name="Título 1">
            <a:extLst>
              <a:ext uri="{FF2B5EF4-FFF2-40B4-BE49-F238E27FC236}">
                <a16:creationId xmlns:a16="http://schemas.microsoft.com/office/drawing/2014/main" id="{04AD7066-CEE1-4866-8D22-AF9EB7AFA955}"/>
              </a:ext>
            </a:extLst>
          </p:cNvPr>
          <p:cNvSpPr>
            <a:spLocks noGrp="1"/>
          </p:cNvSpPr>
          <p:nvPr>
            <p:ph type="title"/>
          </p:nvPr>
        </p:nvSpPr>
        <p:spPr/>
        <p:txBody>
          <a:bodyPr/>
          <a:lstStyle/>
          <a:p>
            <a:r>
              <a:rPr lang="pt-BR" dirty="0"/>
              <a:t>Contrato de convivência</a:t>
            </a:r>
          </a:p>
        </p:txBody>
      </p:sp>
      <p:sp>
        <p:nvSpPr>
          <p:cNvPr id="3" name="Espaço Reservado para Conteúdo 2">
            <a:extLst>
              <a:ext uri="{FF2B5EF4-FFF2-40B4-BE49-F238E27FC236}">
                <a16:creationId xmlns:a16="http://schemas.microsoft.com/office/drawing/2014/main" id="{E2A73FDD-2D34-599C-C658-9596E26765A3}"/>
              </a:ext>
            </a:extLst>
          </p:cNvPr>
          <p:cNvSpPr>
            <a:spLocks noGrp="1"/>
          </p:cNvSpPr>
          <p:nvPr>
            <p:ph idx="1"/>
          </p:nvPr>
        </p:nvSpPr>
        <p:spPr/>
        <p:txBody>
          <a:bodyPr>
            <a:normAutofit/>
          </a:bodyPr>
          <a:lstStyle/>
          <a:p>
            <a:r>
              <a:rPr lang="pt-BR" dirty="0"/>
              <a:t>As aulas ocorrerão das 08:15 às 11:40, seguidas de plantão de dúvidas até 12:00.</a:t>
            </a:r>
          </a:p>
          <a:p>
            <a:r>
              <a:rPr lang="pt-BR" dirty="0"/>
              <a:t>Intervalo das 09:30 às 09:50 (20 minutos), sujeito a ajustes conforme necessidade.</a:t>
            </a:r>
          </a:p>
          <a:p>
            <a:r>
              <a:rPr lang="pt-BR" dirty="0"/>
              <a:t>Todos os materiais estarão disponíveis de forma organizada no Teams.</a:t>
            </a:r>
          </a:p>
          <a:p>
            <a:r>
              <a:rPr lang="pt-BR" dirty="0"/>
              <a:t>Será incentivada a criação de grupo no WhatsApp para avisos e comunicações</a:t>
            </a:r>
          </a:p>
          <a:p>
            <a:endParaRPr lang="pt-BR" dirty="0"/>
          </a:p>
          <a:p>
            <a:endParaRPr lang="pt-BR" dirty="0"/>
          </a:p>
        </p:txBody>
      </p:sp>
    </p:spTree>
    <p:extLst>
      <p:ext uri="{BB962C8B-B14F-4D97-AF65-F5344CB8AC3E}">
        <p14:creationId xmlns:p14="http://schemas.microsoft.com/office/powerpoint/2010/main" val="28492891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a:bodyPr>
          <a:lstStyle/>
          <a:p>
            <a:pPr marL="0" indent="0">
              <a:buNone/>
            </a:pPr>
            <a:r>
              <a:rPr lang="pt-BR" dirty="0"/>
              <a:t>CREATE TABLE cores (</a:t>
            </a:r>
          </a:p>
          <a:p>
            <a:pPr marL="0" indent="0">
              <a:buNone/>
            </a:pPr>
            <a:r>
              <a:rPr lang="pt-BR" dirty="0"/>
              <a:t>  id INT PRIMARY KEY,</a:t>
            </a:r>
          </a:p>
          <a:p>
            <a:pPr marL="0" indent="0">
              <a:buNone/>
            </a:pPr>
            <a:r>
              <a:rPr lang="pt-BR" dirty="0"/>
              <a:t>  cor ENUM('verde', 'azul', 'roxo'));</a:t>
            </a:r>
          </a:p>
          <a:p>
            <a:pPr marL="0" indent="0">
              <a:buNone/>
            </a:pPr>
            <a:endParaRPr lang="pt-BR" dirty="0"/>
          </a:p>
          <a:p>
            <a:pPr marL="0" indent="0">
              <a:buNone/>
            </a:pPr>
            <a:r>
              <a:rPr lang="pt-BR" dirty="0"/>
              <a:t>INSERT INTO cores (id, cor) VALUES (1, 'verde');</a:t>
            </a:r>
          </a:p>
          <a:p>
            <a:pPr marL="0" indent="0">
              <a:buNone/>
            </a:pPr>
            <a:endParaRPr lang="pt-BR" dirty="0"/>
          </a:p>
        </p:txBody>
      </p:sp>
    </p:spTree>
    <p:extLst>
      <p:ext uri="{BB962C8B-B14F-4D97-AF65-F5344CB8AC3E}">
        <p14:creationId xmlns:p14="http://schemas.microsoft.com/office/powerpoint/2010/main" val="2387152128"/>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lnSpcReduction="10000"/>
          </a:bodyPr>
          <a:lstStyle/>
          <a:p>
            <a:pPr marL="0" indent="0">
              <a:buNone/>
            </a:pPr>
            <a:r>
              <a:rPr lang="pt-BR" dirty="0"/>
              <a:t>Tipos de dados de intervalo</a:t>
            </a:r>
          </a:p>
          <a:p>
            <a:pPr marL="0" indent="0">
              <a:buNone/>
            </a:pPr>
            <a:r>
              <a:rPr lang="pt-BR" dirty="0"/>
              <a:t>YEAR: Utilizamos o tipo de dados YEAR para armazenar um número de ano, armazena valores de 1 a 9999. Dessa forma, muito usado para armazenar a data de nascimento ou a data de início de um contrato, por exemplo:</a:t>
            </a:r>
          </a:p>
          <a:p>
            <a:pPr marL="0" indent="0">
              <a:buNone/>
            </a:pPr>
            <a:r>
              <a:rPr lang="pt-BR" dirty="0"/>
              <a:t>CREATE TABLE pessoas (</a:t>
            </a:r>
          </a:p>
          <a:p>
            <a:pPr marL="0" indent="0">
              <a:buNone/>
            </a:pPr>
            <a:r>
              <a:rPr lang="pt-BR" dirty="0"/>
              <a:t>  id INT PRIMARY KEY,</a:t>
            </a:r>
          </a:p>
          <a:p>
            <a:pPr marL="0" indent="0">
              <a:buNone/>
            </a:pPr>
            <a:r>
              <a:rPr lang="pt-BR" dirty="0"/>
              <a:t>  nascimento YEAR);</a:t>
            </a:r>
          </a:p>
          <a:p>
            <a:pPr marL="0" indent="0">
              <a:buNone/>
            </a:pPr>
            <a:endParaRPr lang="pt-BR" dirty="0"/>
          </a:p>
          <a:p>
            <a:pPr marL="0" indent="0">
              <a:buNone/>
            </a:pPr>
            <a:r>
              <a:rPr lang="pt-BR" dirty="0"/>
              <a:t>INSERT INTO pessoas (id, nascimento) VALUES (1, 1990);</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3568160989"/>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a:bodyPr>
          <a:lstStyle/>
          <a:p>
            <a:pPr marL="0" indent="0">
              <a:buNone/>
            </a:pPr>
            <a:r>
              <a:rPr lang="pt-BR"/>
              <a:t>MONTH</a:t>
            </a:r>
            <a:r>
              <a:rPr lang="pt-BR" dirty="0"/>
              <a:t>: Utilizamos o tipo de dados MONTH para armazenar um número de mês. Assim, armazena valores de 1 a 12, por exemplo:</a:t>
            </a:r>
          </a:p>
          <a:p>
            <a:pPr marL="0" indent="0">
              <a:buNone/>
            </a:pPr>
            <a:r>
              <a:rPr lang="pt-BR" dirty="0"/>
              <a:t>CREATE TABLE pessoas (</a:t>
            </a:r>
          </a:p>
          <a:p>
            <a:pPr marL="0" indent="0">
              <a:buNone/>
            </a:pPr>
            <a:r>
              <a:rPr lang="pt-BR" dirty="0"/>
              <a:t>  id INT PRIMARY KEY,</a:t>
            </a:r>
          </a:p>
          <a:p>
            <a:pPr marL="0" indent="0">
              <a:buNone/>
            </a:pPr>
            <a:r>
              <a:rPr lang="pt-BR" dirty="0"/>
              <a:t>  nascimento MONTH);</a:t>
            </a:r>
          </a:p>
          <a:p>
            <a:pPr marL="0" indent="0">
              <a:buNone/>
            </a:pPr>
            <a:endParaRPr lang="pt-BR" dirty="0"/>
          </a:p>
          <a:p>
            <a:pPr marL="0" indent="0">
              <a:buNone/>
            </a:pPr>
            <a:r>
              <a:rPr lang="pt-BR" dirty="0"/>
              <a:t>INSERT INTO pessoas (id, nascimento) VALUES (1, 1);</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176569988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fontScale="92500" lnSpcReduction="20000"/>
          </a:bodyPr>
          <a:lstStyle/>
          <a:p>
            <a:pPr marL="0" indent="0">
              <a:buNone/>
            </a:pPr>
            <a:r>
              <a:rPr lang="pt-BR" dirty="0"/>
              <a:t>DAY: usamos o tipo de dados DAY para armazenar um número de dia da semana. Nesse sentido, armazena valores de 0 a 6, onde 0 representa domingo e 6 representa sábado, por exemplo:</a:t>
            </a:r>
          </a:p>
          <a:p>
            <a:pPr marL="0" indent="0">
              <a:buNone/>
            </a:pPr>
            <a:r>
              <a:rPr lang="pt-BR" dirty="0"/>
              <a:t>CREATE TABLE pessoas (</a:t>
            </a:r>
          </a:p>
          <a:p>
            <a:pPr marL="0" indent="0">
              <a:buNone/>
            </a:pPr>
            <a:r>
              <a:rPr lang="pt-BR" dirty="0"/>
              <a:t>  id INT PRIMARY KEY,</a:t>
            </a:r>
          </a:p>
          <a:p>
            <a:pPr marL="0" indent="0">
              <a:buNone/>
            </a:pPr>
            <a:r>
              <a:rPr lang="pt-BR" dirty="0"/>
              <a:t>  nascimento DAY);</a:t>
            </a:r>
          </a:p>
          <a:p>
            <a:pPr marL="0" indent="0">
              <a:buNone/>
            </a:pPr>
            <a:endParaRPr lang="pt-BR" dirty="0"/>
          </a:p>
          <a:p>
            <a:pPr marL="0" indent="0">
              <a:buNone/>
            </a:pPr>
            <a:r>
              <a:rPr lang="pt-BR" dirty="0"/>
              <a:t>INSERT INTO pessoas (id, nascimento) VALUES (1, 0);</a:t>
            </a:r>
          </a:p>
          <a:p>
            <a:pPr marL="0" indent="0">
              <a:buNone/>
            </a:pPr>
            <a:r>
              <a:rPr lang="pt-BR" dirty="0"/>
              <a:t>Tipos de dados geométricos do MySQL</a:t>
            </a:r>
          </a:p>
          <a:p>
            <a:pPr marL="0" indent="0">
              <a:buNone/>
            </a:pPr>
            <a:r>
              <a:rPr lang="pt-BR" dirty="0"/>
              <a:t>Os tipos de dados geométricos do MySQL são usados para armazenar dados de geometria espaciais, como pontos, linhas e polígonos.</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712094349"/>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fontScale="92500" lnSpcReduction="10000"/>
          </a:bodyPr>
          <a:lstStyle/>
          <a:p>
            <a:pPr marL="0" indent="0">
              <a:buNone/>
            </a:pPr>
            <a:r>
              <a:rPr lang="pt-BR" dirty="0"/>
              <a:t>POINT: Utiliza-se o tipo de dados POINT para armazenar um ponto em uma superfície. Nesse sentido, representado por uma tupla de valores (x, y), onde x e y são os valores de latitude e longitude do ponto.</a:t>
            </a:r>
          </a:p>
          <a:p>
            <a:pPr marL="0" indent="0">
              <a:buNone/>
            </a:pPr>
            <a:r>
              <a:rPr lang="pt-BR" dirty="0"/>
              <a:t>CREATE TABLE locais (</a:t>
            </a:r>
          </a:p>
          <a:p>
            <a:pPr marL="0" indent="0">
              <a:buNone/>
            </a:pPr>
            <a:r>
              <a:rPr lang="pt-BR" dirty="0"/>
              <a:t>  id INT PRIMARY KEY,</a:t>
            </a:r>
          </a:p>
          <a:p>
            <a:pPr marL="0" indent="0">
              <a:buNone/>
            </a:pPr>
            <a:r>
              <a:rPr lang="pt-BR" dirty="0"/>
              <a:t>  </a:t>
            </a:r>
            <a:r>
              <a:rPr lang="pt-BR" dirty="0" err="1"/>
              <a:t>posicao</a:t>
            </a:r>
            <a:r>
              <a:rPr lang="pt-BR" dirty="0"/>
              <a:t> POINT);</a:t>
            </a:r>
          </a:p>
          <a:p>
            <a:pPr marL="0" indent="0">
              <a:buNone/>
            </a:pPr>
            <a:endParaRPr lang="pt-BR" dirty="0"/>
          </a:p>
          <a:p>
            <a:pPr marL="0" indent="0">
              <a:buNone/>
            </a:pPr>
            <a:r>
              <a:rPr lang="pt-BR" dirty="0"/>
              <a:t>INSERT INTO locais (id, </a:t>
            </a:r>
            <a:r>
              <a:rPr lang="pt-BR" dirty="0" err="1"/>
              <a:t>posicao</a:t>
            </a:r>
            <a:r>
              <a:rPr lang="pt-BR" dirty="0"/>
              <a:t>) VALUES (1, (10.5, -69.5));</a:t>
            </a:r>
          </a:p>
          <a:p>
            <a:pPr marL="0" indent="0">
              <a:buNone/>
            </a:pPr>
            <a:r>
              <a:rPr lang="pt-BR" dirty="0"/>
              <a:t>Neste exemplo, a coluna “</a:t>
            </a:r>
            <a:r>
              <a:rPr lang="pt-BR" dirty="0" err="1"/>
              <a:t>posicao</a:t>
            </a:r>
            <a:r>
              <a:rPr lang="pt-BR" dirty="0"/>
              <a:t>” é do tipo POINT e armazena a localização de um ponto em uma superfície. O valor “(10.5, -69.5)” neste caso representa a latitude e longitude do ponto.</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3180701541"/>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fontScale="92500" lnSpcReduction="10000"/>
          </a:bodyPr>
          <a:lstStyle/>
          <a:p>
            <a:pPr marL="0" indent="0">
              <a:buNone/>
            </a:pPr>
            <a:r>
              <a:rPr lang="pt-BR" dirty="0"/>
              <a:t>LINE: Usamos o tipo de dados LINE para armazenar uma linha em uma superfície. Assim, representado por uma sequência de pontos (x1, y1, x2, y2, …), onde cada ponto representa um ponto na linha. Veja o exemplo:</a:t>
            </a:r>
          </a:p>
          <a:p>
            <a:pPr marL="0" indent="0">
              <a:buNone/>
            </a:pPr>
            <a:r>
              <a:rPr lang="pt-BR" dirty="0"/>
              <a:t>CREATE TABLE fronteiras (</a:t>
            </a:r>
          </a:p>
          <a:p>
            <a:pPr marL="0" indent="0">
              <a:buNone/>
            </a:pPr>
            <a:r>
              <a:rPr lang="pt-BR" dirty="0"/>
              <a:t>  id INT PRIMARY KEY</a:t>
            </a:r>
          </a:p>
          <a:p>
            <a:pPr marL="0" indent="0">
              <a:buNone/>
            </a:pPr>
            <a:r>
              <a:rPr lang="pt-BR" dirty="0"/>
              <a:t>  fronteira LINE);</a:t>
            </a:r>
          </a:p>
          <a:p>
            <a:pPr marL="0" indent="0">
              <a:buNone/>
            </a:pPr>
            <a:endParaRPr lang="pt-BR" dirty="0"/>
          </a:p>
          <a:p>
            <a:pPr marL="0" indent="0">
              <a:buNone/>
            </a:pPr>
            <a:r>
              <a:rPr lang="pt-BR" dirty="0"/>
              <a:t>INSERT INTO fronteiras (id, fronteira) VALUES (1, ('0,0' ,'10,0', '10,10', '0,10', '0,0'));</a:t>
            </a:r>
          </a:p>
          <a:p>
            <a:pPr marL="0" indent="0">
              <a:buNone/>
            </a:pPr>
            <a:r>
              <a:rPr lang="pt-BR" dirty="0"/>
              <a:t>Assim, Neste exemplo, a coluna “fronteira” é do tipo LINE e armazena a localização de uma linha em uma superfície.</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3906068566"/>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fontScale="92500" lnSpcReduction="20000"/>
          </a:bodyPr>
          <a:lstStyle/>
          <a:p>
            <a:pPr marL="0" indent="0">
              <a:buNone/>
            </a:pPr>
            <a:r>
              <a:rPr lang="pt-BR" dirty="0"/>
              <a:t>POLYGON: Utilizamos o tipo de dados POLYGON para armazenar um polígono em uma superfície. Nesse sentido, representado por uma sequência de linhas (x1, y1, x2, y2, …, </a:t>
            </a:r>
            <a:r>
              <a:rPr lang="pt-BR" dirty="0" err="1"/>
              <a:t>xn</a:t>
            </a:r>
            <a:r>
              <a:rPr lang="pt-BR" dirty="0"/>
              <a:t>, </a:t>
            </a:r>
            <a:r>
              <a:rPr lang="pt-BR" dirty="0" err="1"/>
              <a:t>yn</a:t>
            </a:r>
            <a:r>
              <a:rPr lang="pt-BR" dirty="0"/>
              <a:t>), onde cada linha representa um ponto na linha.</a:t>
            </a:r>
          </a:p>
          <a:p>
            <a:pPr marL="0" indent="0">
              <a:buNone/>
            </a:pPr>
            <a:r>
              <a:rPr lang="pt-BR" dirty="0"/>
              <a:t>CREATE TABLE </a:t>
            </a:r>
            <a:r>
              <a:rPr lang="pt-BR" dirty="0" err="1"/>
              <a:t>poligonos</a:t>
            </a:r>
            <a:r>
              <a:rPr lang="pt-BR" dirty="0"/>
              <a:t> (</a:t>
            </a:r>
          </a:p>
          <a:p>
            <a:pPr marL="0" indent="0">
              <a:buNone/>
            </a:pPr>
            <a:r>
              <a:rPr lang="pt-BR" dirty="0"/>
              <a:t>  id INT PRIMARY KEY,</a:t>
            </a:r>
          </a:p>
          <a:p>
            <a:pPr marL="0" indent="0">
              <a:buNone/>
            </a:pPr>
            <a:r>
              <a:rPr lang="pt-BR" dirty="0"/>
              <a:t>  </a:t>
            </a:r>
            <a:r>
              <a:rPr lang="pt-BR" dirty="0" err="1"/>
              <a:t>poligono</a:t>
            </a:r>
            <a:r>
              <a:rPr lang="pt-BR" dirty="0"/>
              <a:t> POLYGON);</a:t>
            </a:r>
          </a:p>
          <a:p>
            <a:pPr marL="0" indent="0">
              <a:buNone/>
            </a:pPr>
            <a:endParaRPr lang="pt-BR" dirty="0"/>
          </a:p>
          <a:p>
            <a:pPr marL="0" indent="0">
              <a:buNone/>
            </a:pPr>
            <a:r>
              <a:rPr lang="pt-BR" dirty="0"/>
              <a:t>INSERT INTO </a:t>
            </a:r>
            <a:r>
              <a:rPr lang="pt-BR" dirty="0" err="1"/>
              <a:t>poligonos</a:t>
            </a:r>
            <a:r>
              <a:rPr lang="pt-BR" dirty="0"/>
              <a:t> (id, </a:t>
            </a:r>
            <a:r>
              <a:rPr lang="pt-BR" dirty="0" err="1"/>
              <a:t>poligono</a:t>
            </a:r>
            <a:r>
              <a:rPr lang="pt-BR" dirty="0"/>
              <a:t>) VALUES (1, POLYGON ('LINESTRING(-10.5 -69.5, 0 -69.5, 0 -10.5, -10.5 -69.5)'));</a:t>
            </a:r>
          </a:p>
          <a:p>
            <a:pPr marL="0" indent="0">
              <a:buNone/>
            </a:pPr>
            <a:r>
              <a:rPr lang="pt-BR" dirty="0"/>
              <a:t>Neste exemplo, a coluna “</a:t>
            </a:r>
            <a:r>
              <a:rPr lang="pt-BR" dirty="0" err="1"/>
              <a:t>poligono</a:t>
            </a:r>
            <a:r>
              <a:rPr lang="pt-BR" dirty="0"/>
              <a:t>” é do tipo POLYGON e armazena a localização de um polígono em uma superfície.</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2258139053"/>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normAutofit fontScale="70000" lnSpcReduction="20000"/>
          </a:bodyPr>
          <a:lstStyle/>
          <a:p>
            <a:pPr marL="0" indent="0">
              <a:buNone/>
            </a:pPr>
            <a:r>
              <a:rPr lang="pt-BR" dirty="0"/>
              <a:t>GEOMETRY: O tipo de dados GEOMETRY é um tipo de dados que suporta vários tipos de geometria espaciais, incluindo POINT, LINE e POLYGON. Nesse sentido, utilizamos para armazenar dados de geometria espaciais mais complexos, como curvas e polígonos irregulares.</a:t>
            </a:r>
          </a:p>
          <a:p>
            <a:pPr marL="0" indent="0">
              <a:buNone/>
            </a:pPr>
            <a:r>
              <a:rPr lang="pt-BR" dirty="0"/>
              <a:t>Tipos de dados de Unicode</a:t>
            </a:r>
          </a:p>
          <a:p>
            <a:pPr marL="0" indent="0">
              <a:buNone/>
            </a:pPr>
            <a:r>
              <a:rPr lang="pt-BR" dirty="0"/>
              <a:t>UTF-8: Utilizamos o tipo de dados UTF-8 para armazenar dados em formato Unicode em byte.</a:t>
            </a:r>
          </a:p>
          <a:p>
            <a:pPr marL="0" indent="0">
              <a:buNone/>
            </a:pPr>
            <a:r>
              <a:rPr lang="pt-BR" dirty="0"/>
              <a:t>CREATE TABLE </a:t>
            </a:r>
            <a:r>
              <a:rPr lang="pt-BR" dirty="0" err="1"/>
              <a:t>example_table</a:t>
            </a:r>
            <a:r>
              <a:rPr lang="pt-BR" dirty="0"/>
              <a:t> (</a:t>
            </a:r>
          </a:p>
          <a:p>
            <a:pPr marL="0" indent="0">
              <a:buNone/>
            </a:pPr>
            <a:r>
              <a:rPr lang="pt-BR" dirty="0"/>
              <a:t>  id INT NOT NULL AUTO_INCREMENT,</a:t>
            </a:r>
          </a:p>
          <a:p>
            <a:pPr marL="0" indent="0">
              <a:buNone/>
            </a:pPr>
            <a:r>
              <a:rPr lang="pt-BR" dirty="0"/>
              <a:t>  </a:t>
            </a:r>
            <a:r>
              <a:rPr lang="pt-BR" dirty="0" err="1"/>
              <a:t>name</a:t>
            </a:r>
            <a:r>
              <a:rPr lang="pt-BR" dirty="0"/>
              <a:t> VARCHAR(255) CHARACTER SET utf8mb4 COLLATE utf8mb4_unicode_ci,</a:t>
            </a:r>
          </a:p>
          <a:p>
            <a:pPr marL="0" indent="0">
              <a:buNone/>
            </a:pPr>
            <a:r>
              <a:rPr lang="pt-BR" dirty="0"/>
              <a:t>  PRIMARY KEY (id)</a:t>
            </a:r>
          </a:p>
          <a:p>
            <a:pPr marL="0" indent="0">
              <a:buNone/>
            </a:pPr>
            <a:r>
              <a:rPr lang="pt-BR" dirty="0"/>
              <a:t>);</a:t>
            </a:r>
          </a:p>
          <a:p>
            <a:pPr marL="0" indent="0">
              <a:buNone/>
            </a:pPr>
            <a:r>
              <a:rPr lang="pt-BR" dirty="0"/>
              <a:t>Neste exemplo, definimos a coluna “</a:t>
            </a:r>
            <a:r>
              <a:rPr lang="pt-BR" dirty="0" err="1"/>
              <a:t>name</a:t>
            </a:r>
            <a:r>
              <a:rPr lang="pt-BR" dirty="0"/>
              <a:t>” como do tipo VARCHAR e utiliza o conjunto de caracteres utf8mb4, que lida com caracteres em branco de até 3 bytes, o que inclui a maioria dos idiomas e scripts.</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23795456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A43B6C-CAE0-025D-3D0D-B74B4C05541B}"/>
              </a:ext>
            </a:extLst>
          </p:cNvPr>
          <p:cNvSpPr>
            <a:spLocks noGrp="1"/>
          </p:cNvSpPr>
          <p:nvPr>
            <p:ph type="title"/>
          </p:nvPr>
        </p:nvSpPr>
        <p:spPr/>
        <p:txBody>
          <a:bodyPr/>
          <a:lstStyle/>
          <a:p>
            <a:r>
              <a:rPr lang="pt-BR" dirty="0"/>
              <a:t>Tipos de Campos</a:t>
            </a:r>
          </a:p>
        </p:txBody>
      </p:sp>
      <p:sp>
        <p:nvSpPr>
          <p:cNvPr id="3" name="Espaço Reservado para Conteúdo 2">
            <a:extLst>
              <a:ext uri="{FF2B5EF4-FFF2-40B4-BE49-F238E27FC236}">
                <a16:creationId xmlns:a16="http://schemas.microsoft.com/office/drawing/2014/main" id="{B3F64377-1B86-FFB7-04C3-A1609A82D4ED}"/>
              </a:ext>
            </a:extLst>
          </p:cNvPr>
          <p:cNvSpPr>
            <a:spLocks noGrp="1"/>
          </p:cNvSpPr>
          <p:nvPr>
            <p:ph idx="1"/>
          </p:nvPr>
        </p:nvSpPr>
        <p:spPr/>
        <p:txBody>
          <a:bodyPr/>
          <a:lstStyle/>
          <a:p>
            <a:pPr marL="0" indent="0">
              <a:buNone/>
            </a:pPr>
            <a:r>
              <a:rPr lang="pt-BR" dirty="0"/>
              <a:t>UTF-16: Utilizamos o tipo de dados UTF-16 para armazenar dados em formato Unicode em 16 bits. Nesse sentido, utilizamos muito em aplicações que exigem mais precisão de ponto flutuante.</a:t>
            </a:r>
          </a:p>
          <a:p>
            <a:pPr marL="0" indent="0">
              <a:buNone/>
            </a:pPr>
            <a:r>
              <a:rPr lang="pt-BR" dirty="0"/>
              <a:t>CREATE TABLE </a:t>
            </a:r>
            <a:r>
              <a:rPr lang="pt-BR" dirty="0" err="1"/>
              <a:t>example_table</a:t>
            </a:r>
            <a:r>
              <a:rPr lang="pt-BR" dirty="0"/>
              <a:t> (</a:t>
            </a:r>
          </a:p>
          <a:p>
            <a:pPr marL="0" indent="0">
              <a:buNone/>
            </a:pPr>
            <a:r>
              <a:rPr lang="pt-BR" dirty="0"/>
              <a:t>  id INT NOT NULL AUTO_INCREMENT,</a:t>
            </a:r>
          </a:p>
          <a:p>
            <a:pPr marL="0" indent="0">
              <a:buNone/>
            </a:pPr>
            <a:r>
              <a:rPr lang="pt-BR" dirty="0"/>
              <a:t>  </a:t>
            </a:r>
            <a:r>
              <a:rPr lang="pt-BR" dirty="0" err="1"/>
              <a:t>name</a:t>
            </a:r>
            <a:r>
              <a:rPr lang="pt-BR" dirty="0"/>
              <a:t> VARBINARY(65535) CHARACTER SET utf16 COLLATE utf16_general_ci,</a:t>
            </a:r>
          </a:p>
          <a:p>
            <a:pPr marL="0" indent="0">
              <a:buNone/>
            </a:pPr>
            <a:r>
              <a:rPr lang="pt-BR" dirty="0"/>
              <a:t>  PRIMARY KEY (id)</a:t>
            </a:r>
          </a:p>
          <a:p>
            <a:pPr marL="0" indent="0">
              <a:buNone/>
            </a:pPr>
            <a:r>
              <a:rPr lang="pt-BR" dirty="0"/>
              <a:t>);</a:t>
            </a:r>
          </a:p>
          <a:p>
            <a:pPr marL="0" indent="0">
              <a:buNone/>
            </a:pPr>
            <a:endParaRPr lang="pt-BR" dirty="0"/>
          </a:p>
        </p:txBody>
      </p:sp>
    </p:spTree>
    <p:extLst>
      <p:ext uri="{BB962C8B-B14F-4D97-AF65-F5344CB8AC3E}">
        <p14:creationId xmlns:p14="http://schemas.microsoft.com/office/powerpoint/2010/main" val="16697037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D2AE1AB-469C-A9A5-5FAC-0D87D4D6D81C}"/>
              </a:ext>
            </a:extLst>
          </p:cNvPr>
          <p:cNvSpPr>
            <a:spLocks noGrp="1"/>
          </p:cNvSpPr>
          <p:nvPr>
            <p:ph type="title"/>
          </p:nvPr>
        </p:nvSpPr>
        <p:spPr/>
        <p:txBody>
          <a:bodyPr/>
          <a:lstStyle/>
          <a:p>
            <a:endParaRPr lang="pt-BR"/>
          </a:p>
        </p:txBody>
      </p:sp>
      <p:sp>
        <p:nvSpPr>
          <p:cNvPr id="3" name="Espaço Reservado para Conteúdo 2">
            <a:extLst>
              <a:ext uri="{FF2B5EF4-FFF2-40B4-BE49-F238E27FC236}">
                <a16:creationId xmlns:a16="http://schemas.microsoft.com/office/drawing/2014/main" id="{CE459EB8-6FFD-0407-BF16-EF0256598ADA}"/>
              </a:ext>
            </a:extLst>
          </p:cNvPr>
          <p:cNvSpPr>
            <a:spLocks noGrp="1"/>
          </p:cNvSpPr>
          <p:nvPr>
            <p:ph idx="1"/>
          </p:nvPr>
        </p:nvSpPr>
        <p:spPr/>
        <p:txBody>
          <a:bodyPr/>
          <a:lstStyle/>
          <a:p>
            <a:pPr marL="0" indent="0">
              <a:buNone/>
            </a:pPr>
            <a:r>
              <a:rPr lang="pt-BR" dirty="0"/>
              <a:t>CRUD</a:t>
            </a:r>
          </a:p>
          <a:p>
            <a:pPr marL="0" indent="0">
              <a:buNone/>
            </a:pPr>
            <a:endParaRPr lang="pt-BR" dirty="0"/>
          </a:p>
          <a:p>
            <a:pPr marL="0" indent="0">
              <a:buNone/>
            </a:pPr>
            <a:r>
              <a:rPr lang="pt-BR" dirty="0"/>
              <a:t>CREATE  -  INSERIR DADOS DE REGISTRO EM UMA TABELA</a:t>
            </a:r>
          </a:p>
          <a:p>
            <a:pPr marL="0" indent="0">
              <a:buNone/>
            </a:pPr>
            <a:r>
              <a:rPr lang="pt-BR" dirty="0"/>
              <a:t>READ    -  LEITURA (FAZER UMA CONSULTA DE REGISTROS)</a:t>
            </a:r>
          </a:p>
          <a:p>
            <a:pPr marL="0" indent="0">
              <a:buNone/>
            </a:pPr>
            <a:r>
              <a:rPr lang="pt-BR" dirty="0"/>
              <a:t>UPDATE	-  ALTERAÇÃO DE DADOS DE REGISTRO EM UMA TABELA</a:t>
            </a:r>
          </a:p>
          <a:p>
            <a:pPr marL="0" indent="0">
              <a:buNone/>
            </a:pPr>
            <a:r>
              <a:rPr lang="pt-BR"/>
              <a:t>DELETE  -  EXCLUSÃO DE REGISTROS EM UMA TABELA</a:t>
            </a:r>
          </a:p>
        </p:txBody>
      </p:sp>
    </p:spTree>
    <p:extLst>
      <p:ext uri="{BB962C8B-B14F-4D97-AF65-F5344CB8AC3E}">
        <p14:creationId xmlns:p14="http://schemas.microsoft.com/office/powerpoint/2010/main" val="11981553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39F4E6F-E594-C43E-85CD-4221534BA61A}"/>
            </a:ext>
          </a:extLst>
        </p:cNvPr>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A213C645-1AB5-F49B-C745-D11E7F20BD5B}"/>
              </a:ext>
            </a:extLst>
          </p:cNvPr>
          <p:cNvSpPr>
            <a:spLocks noGrp="1"/>
          </p:cNvSpPr>
          <p:nvPr>
            <p:ph idx="1"/>
          </p:nvPr>
        </p:nvSpPr>
        <p:spPr>
          <a:xfrm>
            <a:off x="119744" y="870857"/>
            <a:ext cx="11903444" cy="4771534"/>
          </a:xfrm>
        </p:spPr>
        <p:txBody>
          <a:bodyPr>
            <a:normAutofit/>
          </a:bodyPr>
          <a:lstStyle/>
          <a:p>
            <a:pPr marL="0" indent="0" algn="ctr">
              <a:buNone/>
            </a:pPr>
            <a:endParaRPr lang="pt-BR" sz="6000" b="1" dirty="0"/>
          </a:p>
          <a:p>
            <a:pPr marL="0" indent="0" algn="ctr">
              <a:buNone/>
            </a:pPr>
            <a:endParaRPr lang="pt-BR" sz="6000" b="1" dirty="0"/>
          </a:p>
          <a:p>
            <a:pPr marL="0" indent="0" algn="ctr">
              <a:buNone/>
            </a:pPr>
            <a:r>
              <a:rPr lang="pt-BR" sz="6000" b="1" dirty="0"/>
              <a:t>BOM CURSO!</a:t>
            </a:r>
          </a:p>
          <a:p>
            <a:endParaRPr lang="pt-BR" dirty="0"/>
          </a:p>
          <a:p>
            <a:endParaRPr lang="pt-BR" dirty="0"/>
          </a:p>
          <a:p>
            <a:endParaRPr lang="pt-BR" dirty="0"/>
          </a:p>
        </p:txBody>
      </p:sp>
    </p:spTree>
    <p:extLst>
      <p:ext uri="{BB962C8B-B14F-4D97-AF65-F5344CB8AC3E}">
        <p14:creationId xmlns:p14="http://schemas.microsoft.com/office/powerpoint/2010/main" val="2307671623"/>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EEADD6A-0FFD-F0DD-ACFF-F4AFEB4D28AB}"/>
              </a:ext>
            </a:extLst>
          </p:cNvPr>
          <p:cNvSpPr>
            <a:spLocks noGrp="1"/>
          </p:cNvSpPr>
          <p:nvPr>
            <p:ph type="title"/>
          </p:nvPr>
        </p:nvSpPr>
        <p:spPr/>
        <p:txBody>
          <a:bodyPr/>
          <a:lstStyle/>
          <a:p>
            <a:r>
              <a:rPr lang="pt-BR" dirty="0"/>
              <a:t>Operações com banco de dados</a:t>
            </a:r>
          </a:p>
        </p:txBody>
      </p:sp>
      <p:sp>
        <p:nvSpPr>
          <p:cNvPr id="3" name="Espaço Reservado para Conteúdo 2">
            <a:extLst>
              <a:ext uri="{FF2B5EF4-FFF2-40B4-BE49-F238E27FC236}">
                <a16:creationId xmlns:a16="http://schemas.microsoft.com/office/drawing/2014/main" id="{2BA4B0D1-3BE3-4382-51E4-1F784C86408F}"/>
              </a:ext>
            </a:extLst>
          </p:cNvPr>
          <p:cNvSpPr>
            <a:spLocks noGrp="1"/>
          </p:cNvSpPr>
          <p:nvPr>
            <p:ph idx="1"/>
          </p:nvPr>
        </p:nvSpPr>
        <p:spPr/>
        <p:txBody>
          <a:bodyPr/>
          <a:lstStyle/>
          <a:p>
            <a:pPr marL="0" indent="0">
              <a:buNone/>
            </a:pPr>
            <a:r>
              <a:rPr lang="pt-BR" dirty="0"/>
              <a:t>Excluir um banco de dados:</a:t>
            </a:r>
          </a:p>
          <a:p>
            <a:pPr marL="0" indent="0">
              <a:buNone/>
            </a:pPr>
            <a:r>
              <a:rPr lang="pt-BR" dirty="0"/>
              <a:t>DROP DATABASE &lt;</a:t>
            </a:r>
            <a:r>
              <a:rPr lang="pt-BR" dirty="0" err="1"/>
              <a:t>nomedobanco</a:t>
            </a:r>
            <a:r>
              <a:rPr lang="pt-BR" dirty="0"/>
              <a:t>&gt;</a:t>
            </a:r>
          </a:p>
          <a:p>
            <a:pPr marL="0" indent="0">
              <a:buNone/>
            </a:pPr>
            <a:endParaRPr lang="pt-BR" dirty="0"/>
          </a:p>
          <a:p>
            <a:pPr marL="0" indent="0">
              <a:buNone/>
            </a:pPr>
            <a:r>
              <a:rPr lang="pt-BR" dirty="0"/>
              <a:t>Excluir uma tabela:</a:t>
            </a:r>
          </a:p>
          <a:p>
            <a:pPr marL="0" indent="0">
              <a:buNone/>
            </a:pPr>
            <a:r>
              <a:rPr lang="pt-BR" dirty="0"/>
              <a:t>DROP TABLE &lt;</a:t>
            </a:r>
            <a:r>
              <a:rPr lang="pt-BR" dirty="0" err="1"/>
              <a:t>nomedatabela</a:t>
            </a:r>
            <a:r>
              <a:rPr lang="pt-BR" dirty="0"/>
              <a:t>&gt;</a:t>
            </a:r>
          </a:p>
        </p:txBody>
      </p:sp>
    </p:spTree>
    <p:extLst>
      <p:ext uri="{BB962C8B-B14F-4D97-AF65-F5344CB8AC3E}">
        <p14:creationId xmlns:p14="http://schemas.microsoft.com/office/powerpoint/2010/main" val="389134728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BB03671-ADCB-0F4E-C9EA-D944BE62BA77}"/>
              </a:ext>
            </a:extLst>
          </p:cNvPr>
          <p:cNvSpPr>
            <a:spLocks noGrp="1"/>
          </p:cNvSpPr>
          <p:nvPr>
            <p:ph type="title"/>
          </p:nvPr>
        </p:nvSpPr>
        <p:spPr/>
        <p:txBody>
          <a:bodyPr/>
          <a:lstStyle/>
          <a:p>
            <a:r>
              <a:rPr lang="pt-BR" dirty="0"/>
              <a:t>CRUD</a:t>
            </a:r>
          </a:p>
        </p:txBody>
      </p:sp>
      <p:sp>
        <p:nvSpPr>
          <p:cNvPr id="3" name="Espaço Reservado para Conteúdo 2">
            <a:extLst>
              <a:ext uri="{FF2B5EF4-FFF2-40B4-BE49-F238E27FC236}">
                <a16:creationId xmlns:a16="http://schemas.microsoft.com/office/drawing/2014/main" id="{8D4464B5-C1CA-9EF5-3C05-5C179F2CF27B}"/>
              </a:ext>
            </a:extLst>
          </p:cNvPr>
          <p:cNvSpPr>
            <a:spLocks noGrp="1"/>
          </p:cNvSpPr>
          <p:nvPr>
            <p:ph idx="1"/>
          </p:nvPr>
        </p:nvSpPr>
        <p:spPr/>
        <p:txBody>
          <a:bodyPr>
            <a:normAutofit fontScale="85000" lnSpcReduction="20000"/>
          </a:bodyPr>
          <a:lstStyle/>
          <a:p>
            <a:pPr marL="0" indent="0">
              <a:buNone/>
            </a:pPr>
            <a:r>
              <a:rPr lang="pt-BR" dirty="0"/>
              <a:t>C – </a:t>
            </a:r>
            <a:r>
              <a:rPr lang="pt-BR" dirty="0" err="1"/>
              <a:t>Create</a:t>
            </a:r>
            <a:endParaRPr lang="pt-BR" dirty="0"/>
          </a:p>
          <a:p>
            <a:pPr marL="0" indent="0">
              <a:buNone/>
            </a:pPr>
            <a:r>
              <a:rPr lang="pt-BR" dirty="0"/>
              <a:t>Inclusão de registros em uma tabela</a:t>
            </a:r>
          </a:p>
          <a:p>
            <a:pPr>
              <a:buFontTx/>
              <a:buChar char="-"/>
            </a:pPr>
            <a:r>
              <a:rPr lang="pt-BR" dirty="0"/>
              <a:t>INSERT INTO &lt;</a:t>
            </a:r>
            <a:r>
              <a:rPr lang="pt-BR" dirty="0" err="1"/>
              <a:t>nometabela</a:t>
            </a:r>
            <a:r>
              <a:rPr lang="pt-BR" dirty="0"/>
              <a:t>&gt; (campo1,campo2,etc...) </a:t>
            </a:r>
          </a:p>
          <a:p>
            <a:pPr marL="0" indent="0">
              <a:buNone/>
            </a:pPr>
            <a:r>
              <a:rPr lang="pt-BR" dirty="0" err="1"/>
              <a:t>Values</a:t>
            </a:r>
            <a:r>
              <a:rPr lang="pt-BR" dirty="0"/>
              <a:t> (‘valor1’,’valor2’,’etc’)</a:t>
            </a:r>
          </a:p>
          <a:p>
            <a:pPr marL="0" indent="0">
              <a:buNone/>
            </a:pPr>
            <a:r>
              <a:rPr lang="pt-BR" dirty="0" err="1"/>
              <a:t>insert</a:t>
            </a:r>
            <a:r>
              <a:rPr lang="pt-BR" dirty="0"/>
              <a:t> </a:t>
            </a:r>
            <a:r>
              <a:rPr lang="pt-BR" dirty="0" err="1"/>
              <a:t>into</a:t>
            </a:r>
            <a:r>
              <a:rPr lang="pt-BR" dirty="0"/>
              <a:t> produto (</a:t>
            </a:r>
            <a:r>
              <a:rPr lang="pt-BR" dirty="0" err="1"/>
              <a:t>nome_produto,descricao_produto,valor,id_cat</a:t>
            </a:r>
            <a:r>
              <a:rPr lang="pt-BR" dirty="0"/>
              <a:t>) </a:t>
            </a:r>
          </a:p>
          <a:p>
            <a:pPr marL="0" indent="0">
              <a:buNone/>
            </a:pPr>
            <a:r>
              <a:rPr lang="pt-BR" dirty="0" err="1"/>
              <a:t>values</a:t>
            </a:r>
            <a:r>
              <a:rPr lang="pt-BR" dirty="0"/>
              <a:t> ('Notebook ACER 2500','I5 16Gb RAM 1TB SSD','2500','3')</a:t>
            </a:r>
          </a:p>
          <a:p>
            <a:pPr marL="0" indent="0">
              <a:buNone/>
            </a:pPr>
            <a:endParaRPr lang="pt-BR" dirty="0"/>
          </a:p>
          <a:p>
            <a:pPr marL="0" indent="0">
              <a:buNone/>
            </a:pPr>
            <a:r>
              <a:rPr lang="pt-BR" dirty="0"/>
              <a:t>R – </a:t>
            </a:r>
            <a:r>
              <a:rPr lang="pt-BR" dirty="0" err="1"/>
              <a:t>Read</a:t>
            </a:r>
            <a:endParaRPr lang="pt-BR" dirty="0"/>
          </a:p>
          <a:p>
            <a:pPr marL="0" indent="0">
              <a:buNone/>
            </a:pPr>
            <a:r>
              <a:rPr lang="pt-BR" dirty="0"/>
              <a:t>Consulta ou pesquisa dentro de uma tabela</a:t>
            </a:r>
          </a:p>
          <a:p>
            <a:pPr>
              <a:buFontTx/>
              <a:buChar char="-"/>
            </a:pPr>
            <a:r>
              <a:rPr lang="pt-BR" dirty="0"/>
              <a:t>SELECT * ou campo1,campo2  FROM &lt;</a:t>
            </a:r>
            <a:r>
              <a:rPr lang="pt-BR" dirty="0" err="1"/>
              <a:t>nometabela</a:t>
            </a:r>
            <a:r>
              <a:rPr lang="pt-BR" dirty="0"/>
              <a:t>&gt; WHERE id=1</a:t>
            </a:r>
          </a:p>
          <a:p>
            <a:pPr marL="0" indent="0">
              <a:buNone/>
            </a:pPr>
            <a:r>
              <a:rPr lang="pt-BR" dirty="0"/>
              <a:t>Podemos ver todos os campos ou alguns.</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105403207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F109074-0B99-12C4-F798-C197EF38430B}"/>
              </a:ext>
            </a:extLst>
          </p:cNvPr>
          <p:cNvSpPr>
            <a:spLocks noGrp="1"/>
          </p:cNvSpPr>
          <p:nvPr>
            <p:ph type="title"/>
          </p:nvPr>
        </p:nvSpPr>
        <p:spPr/>
        <p:txBody>
          <a:bodyPr/>
          <a:lstStyle/>
          <a:p>
            <a:r>
              <a:rPr lang="pt-BR" dirty="0"/>
              <a:t>CRUD</a:t>
            </a:r>
          </a:p>
        </p:txBody>
      </p:sp>
      <p:sp>
        <p:nvSpPr>
          <p:cNvPr id="3" name="Espaço Reservado para Conteúdo 2">
            <a:extLst>
              <a:ext uri="{FF2B5EF4-FFF2-40B4-BE49-F238E27FC236}">
                <a16:creationId xmlns:a16="http://schemas.microsoft.com/office/drawing/2014/main" id="{3466C502-EE8B-3F06-C76E-D0FF97FBE441}"/>
              </a:ext>
            </a:extLst>
          </p:cNvPr>
          <p:cNvSpPr>
            <a:spLocks noGrp="1"/>
          </p:cNvSpPr>
          <p:nvPr>
            <p:ph idx="1"/>
          </p:nvPr>
        </p:nvSpPr>
        <p:spPr/>
        <p:txBody>
          <a:bodyPr/>
          <a:lstStyle/>
          <a:p>
            <a:pPr marL="0" indent="0">
              <a:buNone/>
            </a:pPr>
            <a:r>
              <a:rPr lang="pt-BR" dirty="0"/>
              <a:t>U  - UPDATE, Alterar/Editar campos em uma tabela</a:t>
            </a:r>
          </a:p>
          <a:p>
            <a:pPr marL="0" indent="0">
              <a:buNone/>
            </a:pPr>
            <a:r>
              <a:rPr lang="pt-BR" dirty="0"/>
              <a:t>UPDATE &lt;</a:t>
            </a:r>
            <a:r>
              <a:rPr lang="pt-BR" dirty="0" err="1"/>
              <a:t>nometabela</a:t>
            </a:r>
            <a:r>
              <a:rPr lang="pt-BR" dirty="0"/>
              <a:t>&gt; SET campo1=‘valor2’,campo2=‘valor2’ Where </a:t>
            </a:r>
          </a:p>
          <a:p>
            <a:pPr marL="0" indent="0">
              <a:buNone/>
            </a:pPr>
            <a:r>
              <a:rPr lang="pt-BR" dirty="0"/>
              <a:t>id = 1 </a:t>
            </a:r>
            <a:r>
              <a:rPr lang="pt-BR" dirty="0" err="1"/>
              <a:t>or</a:t>
            </a:r>
            <a:r>
              <a:rPr lang="pt-BR" dirty="0"/>
              <a:t> id=3</a:t>
            </a:r>
          </a:p>
          <a:p>
            <a:pPr marL="0" indent="0">
              <a:buNone/>
            </a:pPr>
            <a:r>
              <a:rPr lang="pt-BR" b="0" i="0" u="none" strike="noStrike" dirty="0">
                <a:solidFill>
                  <a:srgbClr val="770088"/>
                </a:solidFill>
                <a:effectLst/>
                <a:highlight>
                  <a:srgbClr val="E5E5E5"/>
                </a:highlight>
                <a:latin typeface="Courier New" panose="02070309020205020404" pitchFamily="49" charset="0"/>
                <a:hlinkClick r:id="rId2"/>
              </a:rPr>
              <a:t>update</a:t>
            </a:r>
            <a:r>
              <a:rPr lang="pt-BR" b="0" i="0" dirty="0">
                <a:solidFill>
                  <a:srgbClr val="444444"/>
                </a:solidFill>
                <a:effectLst/>
                <a:highlight>
                  <a:srgbClr val="E5E5E5"/>
                </a:highlight>
                <a:latin typeface="Courier New" panose="02070309020205020404" pitchFamily="49" charset="0"/>
              </a:rPr>
              <a:t> produto </a:t>
            </a:r>
            <a:r>
              <a:rPr lang="pt-BR" b="0" i="0" u="none" strike="noStrike" dirty="0">
                <a:solidFill>
                  <a:srgbClr val="770088"/>
                </a:solidFill>
                <a:effectLst/>
                <a:highlight>
                  <a:srgbClr val="E5E5E5"/>
                </a:highlight>
                <a:latin typeface="Courier New" panose="02070309020205020404" pitchFamily="49" charset="0"/>
                <a:hlinkClick r:id="rId3"/>
              </a:rPr>
              <a:t>set</a:t>
            </a:r>
            <a:r>
              <a:rPr lang="pt-BR" b="0" i="0" dirty="0">
                <a:solidFill>
                  <a:srgbClr val="444444"/>
                </a:solidFill>
                <a:effectLst/>
                <a:highlight>
                  <a:srgbClr val="E5E5E5"/>
                </a:highlight>
                <a:latin typeface="Courier New" panose="02070309020205020404" pitchFamily="49" charset="0"/>
              </a:rPr>
              <a:t> valor</a:t>
            </a:r>
            <a:r>
              <a:rPr lang="pt-BR" b="0" i="0" dirty="0">
                <a:solidFill>
                  <a:srgbClr val="FF00FF"/>
                </a:solidFill>
                <a:effectLst/>
                <a:highlight>
                  <a:srgbClr val="E5E5E5"/>
                </a:highlight>
                <a:latin typeface="Courier New" panose="02070309020205020404" pitchFamily="49" charset="0"/>
              </a:rPr>
              <a:t>=</a:t>
            </a:r>
            <a:r>
              <a:rPr lang="pt-BR" b="0" i="0" dirty="0">
                <a:solidFill>
                  <a:srgbClr val="116644"/>
                </a:solidFill>
                <a:effectLst/>
                <a:highlight>
                  <a:srgbClr val="E5E5E5"/>
                </a:highlight>
                <a:latin typeface="Courier New" panose="02070309020205020404" pitchFamily="49" charset="0"/>
              </a:rPr>
              <a:t>7000</a:t>
            </a:r>
            <a:r>
              <a:rPr lang="pt-BR" b="0" i="0" dirty="0">
                <a:solidFill>
                  <a:srgbClr val="444444"/>
                </a:solidFill>
                <a:effectLst/>
                <a:highlight>
                  <a:srgbClr val="E5E5E5"/>
                </a:highlight>
                <a:latin typeface="Courier New" panose="02070309020205020404" pitchFamily="49" charset="0"/>
              </a:rPr>
              <a:t> </a:t>
            </a:r>
            <a:r>
              <a:rPr lang="pt-BR" b="0" i="0" dirty="0" err="1">
                <a:solidFill>
                  <a:srgbClr val="770088"/>
                </a:solidFill>
                <a:effectLst/>
                <a:highlight>
                  <a:srgbClr val="E5E5E5"/>
                </a:highlight>
                <a:latin typeface="Courier New" panose="02070309020205020404" pitchFamily="49" charset="0"/>
              </a:rPr>
              <a:t>where</a:t>
            </a:r>
            <a:r>
              <a:rPr lang="pt-BR" b="0" i="0" dirty="0">
                <a:solidFill>
                  <a:srgbClr val="444444"/>
                </a:solidFill>
                <a:effectLst/>
                <a:highlight>
                  <a:srgbClr val="E5E5E5"/>
                </a:highlight>
                <a:latin typeface="Courier New" panose="02070309020205020404" pitchFamily="49" charset="0"/>
              </a:rPr>
              <a:t> </a:t>
            </a:r>
            <a:r>
              <a:rPr lang="pt-BR" b="0" i="0" dirty="0" err="1">
                <a:solidFill>
                  <a:srgbClr val="444444"/>
                </a:solidFill>
                <a:effectLst/>
                <a:highlight>
                  <a:srgbClr val="E5E5E5"/>
                </a:highlight>
                <a:latin typeface="Courier New" panose="02070309020205020404" pitchFamily="49" charset="0"/>
              </a:rPr>
              <a:t>id_produto</a:t>
            </a:r>
            <a:r>
              <a:rPr lang="pt-BR" b="0" i="0" dirty="0">
                <a:solidFill>
                  <a:srgbClr val="FF00FF"/>
                </a:solidFill>
                <a:effectLst/>
                <a:highlight>
                  <a:srgbClr val="E5E5E5"/>
                </a:highlight>
                <a:latin typeface="Courier New" panose="02070309020205020404" pitchFamily="49" charset="0"/>
              </a:rPr>
              <a:t>=</a:t>
            </a:r>
            <a:r>
              <a:rPr lang="pt-BR" b="0" i="0" dirty="0">
                <a:solidFill>
                  <a:srgbClr val="116644"/>
                </a:solidFill>
                <a:effectLst/>
                <a:highlight>
                  <a:srgbClr val="E5E5E5"/>
                </a:highlight>
                <a:latin typeface="Courier New" panose="02070309020205020404" pitchFamily="49" charset="0"/>
              </a:rPr>
              <a:t>3</a:t>
            </a:r>
            <a:r>
              <a:rPr lang="pt-BR" b="0" i="0" dirty="0">
                <a:solidFill>
                  <a:srgbClr val="444444"/>
                </a:solidFill>
                <a:effectLst/>
                <a:highlight>
                  <a:srgbClr val="E5E5E5"/>
                </a:highlight>
                <a:latin typeface="Courier New" panose="02070309020205020404" pitchFamily="49" charset="0"/>
              </a:rPr>
              <a:t>;</a:t>
            </a:r>
            <a:endParaRPr lang="pt-BR" dirty="0"/>
          </a:p>
          <a:p>
            <a:pPr marL="0" indent="0">
              <a:buNone/>
            </a:pPr>
            <a:endParaRPr lang="pt-BR" dirty="0"/>
          </a:p>
          <a:p>
            <a:pPr marL="0" indent="0">
              <a:buNone/>
            </a:pPr>
            <a:r>
              <a:rPr lang="pt-BR" dirty="0"/>
              <a:t>D – DELETE, Exclui um registro em uma tabela</a:t>
            </a:r>
          </a:p>
          <a:p>
            <a:pPr marL="0" indent="0">
              <a:buNone/>
            </a:pPr>
            <a:r>
              <a:rPr lang="pt-BR" dirty="0"/>
              <a:t>DELETE FROM &lt;</a:t>
            </a:r>
            <a:r>
              <a:rPr lang="pt-BR" dirty="0" err="1"/>
              <a:t>nometabela</a:t>
            </a:r>
            <a:r>
              <a:rPr lang="pt-BR" dirty="0"/>
              <a:t>&gt; WHERE id=1</a:t>
            </a:r>
          </a:p>
          <a:p>
            <a:pPr marL="0" indent="0">
              <a:buNone/>
            </a:pPr>
            <a:r>
              <a:rPr lang="en-US" dirty="0"/>
              <a:t>DELETE FROM `</a:t>
            </a:r>
            <a:r>
              <a:rPr lang="en-US" dirty="0" err="1"/>
              <a:t>produto</a:t>
            </a:r>
            <a:r>
              <a:rPr lang="en-US" dirty="0"/>
              <a:t>` WHERE </a:t>
            </a:r>
            <a:r>
              <a:rPr lang="en-US" dirty="0" err="1"/>
              <a:t>ID_produto</a:t>
            </a:r>
            <a:r>
              <a:rPr lang="en-US" dirty="0"/>
              <a:t>=5</a:t>
            </a:r>
            <a:endParaRPr lang="pt-BR" dirty="0"/>
          </a:p>
        </p:txBody>
      </p:sp>
    </p:spTree>
    <p:extLst>
      <p:ext uri="{BB962C8B-B14F-4D97-AF65-F5344CB8AC3E}">
        <p14:creationId xmlns:p14="http://schemas.microsoft.com/office/powerpoint/2010/main" val="167066899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CE76F22-E327-8C9E-A297-F94DB5245932}"/>
              </a:ext>
            </a:extLst>
          </p:cNvPr>
          <p:cNvSpPr>
            <a:spLocks noGrp="1"/>
          </p:cNvSpPr>
          <p:nvPr>
            <p:ph type="title"/>
          </p:nvPr>
        </p:nvSpPr>
        <p:spPr/>
        <p:txBody>
          <a:bodyPr/>
          <a:lstStyle/>
          <a:p>
            <a:r>
              <a:rPr lang="pt-BR" dirty="0"/>
              <a:t>Relacionamento INNER JOIN</a:t>
            </a:r>
          </a:p>
        </p:txBody>
      </p:sp>
      <p:sp>
        <p:nvSpPr>
          <p:cNvPr id="3" name="Espaço Reservado para Conteúdo 2">
            <a:extLst>
              <a:ext uri="{FF2B5EF4-FFF2-40B4-BE49-F238E27FC236}">
                <a16:creationId xmlns:a16="http://schemas.microsoft.com/office/drawing/2014/main" id="{E624C5F3-B0FA-A863-9C48-602110B8781B}"/>
              </a:ext>
            </a:extLst>
          </p:cNvPr>
          <p:cNvSpPr>
            <a:spLocks noGrp="1"/>
          </p:cNvSpPr>
          <p:nvPr>
            <p:ph idx="1"/>
          </p:nvPr>
        </p:nvSpPr>
        <p:spPr/>
        <p:txBody>
          <a:bodyPr/>
          <a:lstStyle/>
          <a:p>
            <a:pPr marL="0" indent="0">
              <a:buNone/>
            </a:pPr>
            <a:r>
              <a:rPr lang="en-US" dirty="0"/>
              <a:t>A </a:t>
            </a:r>
            <a:r>
              <a:rPr lang="pt-BR" dirty="0"/>
              <a:t>cláusula INNER JOIN compara cada linha da tabela A com as linhas da tabela B para encontrar todos os pares de linhas que satisfazem a condição de junção. Se a condição de junção for avaliado como TRUE, os valores da coluna das linhas correspondentes das tabelas A e B serão combinados em uma nova linha e incluídos no conjunto de resultados.</a:t>
            </a:r>
            <a:endParaRPr lang="en-US" dirty="0"/>
          </a:p>
          <a:p>
            <a:pPr marL="0" indent="0">
              <a:buNone/>
            </a:pPr>
            <a:endParaRPr lang="en-US" dirty="0"/>
          </a:p>
          <a:p>
            <a:pPr marL="0" indent="0">
              <a:buNone/>
            </a:pPr>
            <a:r>
              <a:rPr lang="en-US" dirty="0"/>
              <a:t>select * from </a:t>
            </a:r>
            <a:r>
              <a:rPr lang="en-US" dirty="0" err="1"/>
              <a:t>produto</a:t>
            </a:r>
            <a:r>
              <a:rPr lang="en-US" dirty="0"/>
              <a:t> inner join </a:t>
            </a:r>
            <a:r>
              <a:rPr lang="en-US" dirty="0" err="1"/>
              <a:t>categoria</a:t>
            </a:r>
            <a:r>
              <a:rPr lang="en-US" dirty="0"/>
              <a:t> on </a:t>
            </a:r>
            <a:r>
              <a:rPr lang="en-US" dirty="0" err="1"/>
              <a:t>produto.id_cat</a:t>
            </a:r>
            <a:r>
              <a:rPr lang="en-US" dirty="0"/>
              <a:t>=</a:t>
            </a:r>
            <a:r>
              <a:rPr lang="en-US" dirty="0" err="1"/>
              <a:t>categoria.id_cat</a:t>
            </a:r>
            <a:endParaRPr lang="pt-BR" dirty="0"/>
          </a:p>
        </p:txBody>
      </p:sp>
    </p:spTree>
    <p:extLst>
      <p:ext uri="{BB962C8B-B14F-4D97-AF65-F5344CB8AC3E}">
        <p14:creationId xmlns:p14="http://schemas.microsoft.com/office/powerpoint/2010/main" val="137610584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7B845B3-0A63-23E3-5252-B2A7E9A3A919}"/>
              </a:ext>
            </a:extLst>
          </p:cNvPr>
          <p:cNvSpPr>
            <a:spLocks noGrp="1"/>
          </p:cNvSpPr>
          <p:nvPr>
            <p:ph type="title"/>
          </p:nvPr>
        </p:nvSpPr>
        <p:spPr/>
        <p:txBody>
          <a:bodyPr/>
          <a:lstStyle/>
          <a:p>
            <a:endParaRPr lang="pt-BR"/>
          </a:p>
        </p:txBody>
      </p:sp>
      <p:sp>
        <p:nvSpPr>
          <p:cNvPr id="3" name="Espaço Reservado para Conteúdo 2">
            <a:extLst>
              <a:ext uri="{FF2B5EF4-FFF2-40B4-BE49-F238E27FC236}">
                <a16:creationId xmlns:a16="http://schemas.microsoft.com/office/drawing/2014/main" id="{C5330D58-BF75-2057-5C1A-42697EBD0393}"/>
              </a:ext>
            </a:extLst>
          </p:cNvPr>
          <p:cNvSpPr>
            <a:spLocks noGrp="1"/>
          </p:cNvSpPr>
          <p:nvPr>
            <p:ph idx="1"/>
          </p:nvPr>
        </p:nvSpPr>
        <p:spPr/>
        <p:txBody>
          <a:bodyPr>
            <a:normAutofit fontScale="70000" lnSpcReduction="20000"/>
          </a:bodyPr>
          <a:lstStyle/>
          <a:p>
            <a:pPr marL="0" indent="0">
              <a:buNone/>
            </a:pPr>
            <a:r>
              <a:rPr lang="pt-BR" dirty="0"/>
              <a:t>// Aqui somamos os valores e agrupamos por categoria</a:t>
            </a:r>
          </a:p>
          <a:p>
            <a:pPr marL="0" indent="0">
              <a:buNone/>
            </a:pPr>
            <a:r>
              <a:rPr lang="pt-BR" dirty="0" err="1"/>
              <a:t>select</a:t>
            </a:r>
            <a:r>
              <a:rPr lang="pt-BR" dirty="0"/>
              <a:t> </a:t>
            </a:r>
            <a:r>
              <a:rPr lang="pt-BR" dirty="0" err="1"/>
              <a:t>nome_categoria,sum</a:t>
            </a:r>
            <a:r>
              <a:rPr lang="pt-BR" dirty="0"/>
              <a:t>(valor) as total </a:t>
            </a:r>
            <a:r>
              <a:rPr lang="pt-BR" dirty="0" err="1"/>
              <a:t>from</a:t>
            </a:r>
            <a:r>
              <a:rPr lang="pt-BR" dirty="0"/>
              <a:t> produto </a:t>
            </a:r>
            <a:r>
              <a:rPr lang="pt-BR" dirty="0" err="1"/>
              <a:t>inner</a:t>
            </a:r>
            <a:r>
              <a:rPr lang="pt-BR" dirty="0"/>
              <a:t> </a:t>
            </a:r>
            <a:r>
              <a:rPr lang="pt-BR" dirty="0" err="1"/>
              <a:t>join</a:t>
            </a:r>
            <a:r>
              <a:rPr lang="pt-BR" dirty="0"/>
              <a:t> categoria </a:t>
            </a:r>
            <a:r>
              <a:rPr lang="pt-BR" dirty="0" err="1"/>
              <a:t>on</a:t>
            </a:r>
            <a:r>
              <a:rPr lang="pt-BR" dirty="0"/>
              <a:t> </a:t>
            </a:r>
            <a:r>
              <a:rPr lang="pt-BR" dirty="0" err="1"/>
              <a:t>produto.id_cat</a:t>
            </a:r>
            <a:r>
              <a:rPr lang="pt-BR" dirty="0"/>
              <a:t>=</a:t>
            </a:r>
            <a:r>
              <a:rPr lang="pt-BR" dirty="0" err="1"/>
              <a:t>categoria.id_cat</a:t>
            </a:r>
            <a:r>
              <a:rPr lang="pt-BR" dirty="0"/>
              <a:t> GROUP </a:t>
            </a:r>
            <a:r>
              <a:rPr lang="pt-BR" dirty="0" err="1"/>
              <a:t>by</a:t>
            </a:r>
            <a:r>
              <a:rPr lang="pt-BR" dirty="0"/>
              <a:t> </a:t>
            </a:r>
            <a:r>
              <a:rPr lang="pt-BR" dirty="0" err="1"/>
              <a:t>nome_categoria</a:t>
            </a:r>
            <a:r>
              <a:rPr lang="pt-BR" dirty="0"/>
              <a:t>;</a:t>
            </a:r>
          </a:p>
          <a:p>
            <a:pPr marL="0" indent="0">
              <a:buNone/>
            </a:pPr>
            <a:endParaRPr lang="pt-BR" dirty="0"/>
          </a:p>
          <a:p>
            <a:pPr marL="0" indent="0">
              <a:buNone/>
            </a:pPr>
            <a:r>
              <a:rPr lang="pt-BR" dirty="0"/>
              <a:t>// Aqui contamos os registros agrupados por categoria</a:t>
            </a:r>
          </a:p>
          <a:p>
            <a:pPr marL="0" indent="0">
              <a:buNone/>
            </a:pPr>
            <a:r>
              <a:rPr lang="pt-BR" dirty="0" err="1"/>
              <a:t>select</a:t>
            </a:r>
            <a:r>
              <a:rPr lang="pt-BR" dirty="0"/>
              <a:t> </a:t>
            </a:r>
            <a:r>
              <a:rPr lang="pt-BR" dirty="0" err="1"/>
              <a:t>nome_categoria,count</a:t>
            </a:r>
            <a:r>
              <a:rPr lang="pt-BR" dirty="0"/>
              <a:t>(*) as total </a:t>
            </a:r>
            <a:r>
              <a:rPr lang="pt-BR" dirty="0" err="1"/>
              <a:t>from</a:t>
            </a:r>
            <a:r>
              <a:rPr lang="pt-BR" dirty="0"/>
              <a:t> produto </a:t>
            </a:r>
            <a:r>
              <a:rPr lang="pt-BR" dirty="0" err="1"/>
              <a:t>inner</a:t>
            </a:r>
            <a:r>
              <a:rPr lang="pt-BR" dirty="0"/>
              <a:t> </a:t>
            </a:r>
            <a:r>
              <a:rPr lang="pt-BR" dirty="0" err="1"/>
              <a:t>join</a:t>
            </a:r>
            <a:r>
              <a:rPr lang="pt-BR" dirty="0"/>
              <a:t> categoria </a:t>
            </a:r>
            <a:r>
              <a:rPr lang="pt-BR" dirty="0" err="1"/>
              <a:t>on</a:t>
            </a:r>
            <a:r>
              <a:rPr lang="pt-BR" dirty="0"/>
              <a:t> </a:t>
            </a:r>
            <a:r>
              <a:rPr lang="pt-BR" dirty="0" err="1"/>
              <a:t>produto.id_cat</a:t>
            </a:r>
            <a:r>
              <a:rPr lang="pt-BR" dirty="0"/>
              <a:t>=</a:t>
            </a:r>
            <a:r>
              <a:rPr lang="pt-BR" dirty="0" err="1"/>
              <a:t>categoria.id_cat</a:t>
            </a:r>
            <a:r>
              <a:rPr lang="pt-BR" dirty="0"/>
              <a:t> GROUP </a:t>
            </a:r>
            <a:r>
              <a:rPr lang="pt-BR" dirty="0" err="1"/>
              <a:t>by</a:t>
            </a:r>
            <a:r>
              <a:rPr lang="pt-BR" dirty="0"/>
              <a:t> </a:t>
            </a:r>
            <a:r>
              <a:rPr lang="pt-BR" dirty="0" err="1"/>
              <a:t>nome_categoria</a:t>
            </a:r>
            <a:r>
              <a:rPr lang="pt-BR" dirty="0"/>
              <a:t>;</a:t>
            </a:r>
          </a:p>
          <a:p>
            <a:pPr marL="0" indent="0">
              <a:buNone/>
            </a:pPr>
            <a:endParaRPr lang="pt-BR" dirty="0"/>
          </a:p>
          <a:p>
            <a:pPr marL="0" indent="0">
              <a:buNone/>
            </a:pPr>
            <a:endParaRPr lang="pt-BR" dirty="0"/>
          </a:p>
          <a:p>
            <a:pPr marL="0" indent="0">
              <a:buNone/>
            </a:pPr>
            <a:r>
              <a:rPr lang="pt-BR" dirty="0" err="1"/>
              <a:t>select</a:t>
            </a:r>
            <a:r>
              <a:rPr lang="pt-BR" dirty="0"/>
              <a:t> </a:t>
            </a:r>
            <a:r>
              <a:rPr lang="pt-BR" dirty="0" err="1"/>
              <a:t>nome_categoria,count</a:t>
            </a:r>
            <a:r>
              <a:rPr lang="pt-BR" dirty="0"/>
              <a:t>(*) as total </a:t>
            </a:r>
            <a:r>
              <a:rPr lang="pt-BR" dirty="0" err="1"/>
              <a:t>from</a:t>
            </a:r>
            <a:r>
              <a:rPr lang="pt-BR" dirty="0"/>
              <a:t> produto </a:t>
            </a:r>
            <a:r>
              <a:rPr lang="pt-BR" dirty="0" err="1"/>
              <a:t>inner</a:t>
            </a:r>
            <a:r>
              <a:rPr lang="pt-BR" dirty="0"/>
              <a:t> </a:t>
            </a:r>
            <a:r>
              <a:rPr lang="pt-BR" dirty="0" err="1"/>
              <a:t>join</a:t>
            </a:r>
            <a:r>
              <a:rPr lang="pt-BR" dirty="0"/>
              <a:t> categoria </a:t>
            </a:r>
            <a:r>
              <a:rPr lang="pt-BR" dirty="0" err="1"/>
              <a:t>on</a:t>
            </a:r>
            <a:r>
              <a:rPr lang="pt-BR" dirty="0"/>
              <a:t> </a:t>
            </a:r>
            <a:r>
              <a:rPr lang="pt-BR" dirty="0" err="1"/>
              <a:t>produto.id_cat</a:t>
            </a:r>
            <a:r>
              <a:rPr lang="pt-BR" dirty="0"/>
              <a:t>=</a:t>
            </a:r>
            <a:r>
              <a:rPr lang="pt-BR" dirty="0" err="1"/>
              <a:t>categoria.id_cat</a:t>
            </a:r>
            <a:r>
              <a:rPr lang="pt-BR" dirty="0"/>
              <a:t> </a:t>
            </a:r>
            <a:r>
              <a:rPr lang="pt-BR" dirty="0" err="1"/>
              <a:t>where</a:t>
            </a:r>
            <a:r>
              <a:rPr lang="pt-BR" dirty="0"/>
              <a:t> </a:t>
            </a:r>
            <a:r>
              <a:rPr lang="pt-BR" dirty="0" err="1"/>
              <a:t>categoria.nome_categoria</a:t>
            </a:r>
            <a:r>
              <a:rPr lang="pt-BR" dirty="0"/>
              <a:t>='Notebooks';</a:t>
            </a:r>
          </a:p>
          <a:p>
            <a:pPr marL="0" indent="0">
              <a:buNone/>
            </a:pPr>
            <a:endParaRPr lang="pt-BR" dirty="0"/>
          </a:p>
          <a:p>
            <a:pPr marL="0" indent="0">
              <a:buNone/>
            </a:pPr>
            <a:r>
              <a:rPr lang="pt-BR" dirty="0" err="1"/>
              <a:t>select</a:t>
            </a:r>
            <a:r>
              <a:rPr lang="pt-BR" dirty="0"/>
              <a:t> </a:t>
            </a:r>
            <a:r>
              <a:rPr lang="pt-BR" dirty="0" err="1"/>
              <a:t>nome_categoria,count</a:t>
            </a:r>
            <a:r>
              <a:rPr lang="pt-BR" dirty="0"/>
              <a:t>(*) as total </a:t>
            </a:r>
            <a:r>
              <a:rPr lang="pt-BR" dirty="0" err="1"/>
              <a:t>from</a:t>
            </a:r>
            <a:r>
              <a:rPr lang="pt-BR" dirty="0"/>
              <a:t> produto </a:t>
            </a:r>
            <a:r>
              <a:rPr lang="pt-BR" dirty="0" err="1"/>
              <a:t>inner</a:t>
            </a:r>
            <a:r>
              <a:rPr lang="pt-BR" dirty="0"/>
              <a:t> </a:t>
            </a:r>
            <a:r>
              <a:rPr lang="pt-BR" dirty="0" err="1"/>
              <a:t>join</a:t>
            </a:r>
            <a:r>
              <a:rPr lang="pt-BR" dirty="0"/>
              <a:t> categoria </a:t>
            </a:r>
            <a:r>
              <a:rPr lang="pt-BR" dirty="0" err="1"/>
              <a:t>on</a:t>
            </a:r>
            <a:r>
              <a:rPr lang="pt-BR" dirty="0"/>
              <a:t> </a:t>
            </a:r>
            <a:r>
              <a:rPr lang="pt-BR" dirty="0" err="1"/>
              <a:t>produto.id_cat</a:t>
            </a:r>
            <a:r>
              <a:rPr lang="pt-BR" dirty="0"/>
              <a:t>=</a:t>
            </a:r>
            <a:r>
              <a:rPr lang="pt-BR" dirty="0" err="1"/>
              <a:t>categoria.id_cat</a:t>
            </a:r>
            <a:r>
              <a:rPr lang="pt-BR" dirty="0"/>
              <a:t> </a:t>
            </a:r>
            <a:r>
              <a:rPr lang="pt-BR" dirty="0" err="1"/>
              <a:t>where</a:t>
            </a:r>
            <a:r>
              <a:rPr lang="pt-BR" dirty="0"/>
              <a:t> </a:t>
            </a:r>
            <a:r>
              <a:rPr lang="pt-BR" dirty="0" err="1"/>
              <a:t>categoria.id_cat</a:t>
            </a:r>
            <a:r>
              <a:rPr lang="pt-BR" dirty="0"/>
              <a:t>=3;</a:t>
            </a:r>
          </a:p>
          <a:p>
            <a:endParaRPr lang="pt-BR" dirty="0"/>
          </a:p>
          <a:p>
            <a:endParaRPr lang="pt-BR" dirty="0"/>
          </a:p>
        </p:txBody>
      </p:sp>
    </p:spTree>
    <p:extLst>
      <p:ext uri="{BB962C8B-B14F-4D97-AF65-F5344CB8AC3E}">
        <p14:creationId xmlns:p14="http://schemas.microsoft.com/office/powerpoint/2010/main" val="124275100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124021A-4B1E-5217-B686-8B23F43D5B85}"/>
              </a:ext>
            </a:extLst>
          </p:cNvPr>
          <p:cNvSpPr>
            <a:spLocks noGrp="1"/>
          </p:cNvSpPr>
          <p:nvPr>
            <p:ph type="title"/>
          </p:nvPr>
        </p:nvSpPr>
        <p:spPr/>
        <p:txBody>
          <a:bodyPr/>
          <a:lstStyle/>
          <a:p>
            <a:r>
              <a:rPr lang="pt-BR" dirty="0" err="1"/>
              <a:t>Mysql</a:t>
            </a:r>
            <a:r>
              <a:rPr lang="pt-BR" dirty="0"/>
              <a:t> X </a:t>
            </a:r>
            <a:r>
              <a:rPr lang="pt-BR" dirty="0" err="1"/>
              <a:t>MariaDB</a:t>
            </a:r>
            <a:endParaRPr lang="pt-BR" dirty="0"/>
          </a:p>
        </p:txBody>
      </p:sp>
      <p:sp>
        <p:nvSpPr>
          <p:cNvPr id="3" name="Espaço Reservado para Conteúdo 2">
            <a:extLst>
              <a:ext uri="{FF2B5EF4-FFF2-40B4-BE49-F238E27FC236}">
                <a16:creationId xmlns:a16="http://schemas.microsoft.com/office/drawing/2014/main" id="{39D45C2A-1218-0D5A-9873-642DEB4A6DA9}"/>
              </a:ext>
            </a:extLst>
          </p:cNvPr>
          <p:cNvSpPr>
            <a:spLocks noGrp="1"/>
          </p:cNvSpPr>
          <p:nvPr>
            <p:ph idx="1"/>
          </p:nvPr>
        </p:nvSpPr>
        <p:spPr/>
        <p:txBody>
          <a:bodyPr>
            <a:normAutofit lnSpcReduction="10000"/>
          </a:bodyPr>
          <a:lstStyle/>
          <a:p>
            <a:pPr marL="0" indent="0">
              <a:buNone/>
            </a:pPr>
            <a:r>
              <a:rPr lang="pt-BR" dirty="0" err="1"/>
              <a:t>MariaDB</a:t>
            </a:r>
            <a:r>
              <a:rPr lang="pt-BR" dirty="0"/>
              <a:t> é um sistema de gerenciamento de banco de dados que surgiu como </a:t>
            </a:r>
            <a:r>
              <a:rPr lang="pt-BR" dirty="0" err="1"/>
              <a:t>fork</a:t>
            </a:r>
            <a:r>
              <a:rPr lang="pt-BR" dirty="0"/>
              <a:t> do MySQL, criado pelo próprio fundador do projeto após sua aquisição pela Oracle.</a:t>
            </a:r>
          </a:p>
          <a:p>
            <a:pPr marL="0" indent="0">
              <a:buNone/>
            </a:pPr>
            <a:r>
              <a:rPr lang="pt-BR" dirty="0"/>
              <a:t>Se verificarmos a versão atual do </a:t>
            </a:r>
            <a:r>
              <a:rPr lang="pt-BR" dirty="0" err="1"/>
              <a:t>Mysql</a:t>
            </a:r>
            <a:r>
              <a:rPr lang="pt-BR" dirty="0"/>
              <a:t>, veremos o número da versão e a palavra </a:t>
            </a:r>
            <a:r>
              <a:rPr lang="pt-BR" dirty="0" err="1"/>
              <a:t>MariaDB</a:t>
            </a:r>
            <a:endParaRPr lang="pt-BR" dirty="0"/>
          </a:p>
          <a:p>
            <a:pPr marL="0" indent="0">
              <a:buNone/>
            </a:pPr>
            <a:r>
              <a:rPr lang="pt-BR" dirty="0"/>
              <a:t>Portanto houve união das tecnologias em um único banco de dados.</a:t>
            </a:r>
          </a:p>
          <a:p>
            <a:pPr marL="0" indent="0">
              <a:buNone/>
            </a:pPr>
            <a:endParaRPr lang="pt-BR" dirty="0"/>
          </a:p>
          <a:p>
            <a:pPr marL="0" indent="0">
              <a:buNone/>
            </a:pPr>
            <a:r>
              <a:rPr lang="pt-BR" sz="2000" dirty="0"/>
              <a:t>** </a:t>
            </a:r>
            <a:r>
              <a:rPr lang="pt-BR" sz="2000" b="1" dirty="0" err="1"/>
              <a:t>fork</a:t>
            </a:r>
            <a:r>
              <a:rPr lang="pt-BR" sz="2000" dirty="0"/>
              <a:t> é basicamente a modificação do código-fonte da blockchain do projeto.</a:t>
            </a:r>
          </a:p>
          <a:p>
            <a:pPr marL="0" indent="0">
              <a:buNone/>
            </a:pPr>
            <a:r>
              <a:rPr lang="pt-BR" sz="2000" dirty="0"/>
              <a:t>**</a:t>
            </a:r>
            <a:r>
              <a:rPr lang="pt-BR" sz="2000" b="1" dirty="0"/>
              <a:t> Blockchain </a:t>
            </a:r>
            <a:r>
              <a:rPr lang="pt-BR" sz="2000" dirty="0"/>
              <a:t>é uma base compartilhada de dados que faz o registro e validação de transações digitais, trocas de informações processadas por usuários de uma rede descentralizada de computadores.</a:t>
            </a:r>
          </a:p>
        </p:txBody>
      </p:sp>
    </p:spTree>
    <p:extLst>
      <p:ext uri="{BB962C8B-B14F-4D97-AF65-F5344CB8AC3E}">
        <p14:creationId xmlns:p14="http://schemas.microsoft.com/office/powerpoint/2010/main" val="33203594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1CC0C0B-08A8-92DD-1E10-D7D333AD752F}"/>
              </a:ext>
            </a:extLst>
          </p:cNvPr>
          <p:cNvSpPr>
            <a:spLocks noGrp="1"/>
          </p:cNvSpPr>
          <p:nvPr>
            <p:ph type="title"/>
          </p:nvPr>
        </p:nvSpPr>
        <p:spPr/>
        <p:txBody>
          <a:bodyPr/>
          <a:lstStyle/>
          <a:p>
            <a:r>
              <a:rPr lang="pt-BR" dirty="0"/>
              <a:t>Comandos importantes</a:t>
            </a:r>
          </a:p>
        </p:txBody>
      </p:sp>
      <p:sp>
        <p:nvSpPr>
          <p:cNvPr id="3" name="Espaço Reservado para Conteúdo 2">
            <a:extLst>
              <a:ext uri="{FF2B5EF4-FFF2-40B4-BE49-F238E27FC236}">
                <a16:creationId xmlns:a16="http://schemas.microsoft.com/office/drawing/2014/main" id="{61F16683-EDC2-198A-B529-558D4EA50A15}"/>
              </a:ext>
            </a:extLst>
          </p:cNvPr>
          <p:cNvSpPr>
            <a:spLocks noGrp="1"/>
          </p:cNvSpPr>
          <p:nvPr>
            <p:ph idx="1"/>
          </p:nvPr>
        </p:nvSpPr>
        <p:spPr/>
        <p:txBody>
          <a:bodyPr/>
          <a:lstStyle/>
          <a:p>
            <a:pPr marL="0" indent="0">
              <a:buNone/>
            </a:pPr>
            <a:r>
              <a:rPr lang="pt-BR" dirty="0"/>
              <a:t>SELECT VERSION(); // Exibe a versão do </a:t>
            </a:r>
            <a:r>
              <a:rPr lang="pt-BR" dirty="0" err="1"/>
              <a:t>mysql</a:t>
            </a:r>
            <a:endParaRPr lang="pt-BR" dirty="0"/>
          </a:p>
          <a:p>
            <a:pPr marL="0" indent="0">
              <a:buNone/>
            </a:pPr>
            <a:endParaRPr lang="pt-BR" dirty="0"/>
          </a:p>
          <a:p>
            <a:pPr marL="0" indent="0">
              <a:buNone/>
            </a:pPr>
            <a:r>
              <a:rPr lang="pt-BR" dirty="0"/>
              <a:t>SELECT CURRENT_DATE; // Exibe a data atual</a:t>
            </a:r>
          </a:p>
          <a:p>
            <a:pPr marL="0" indent="0">
              <a:buNone/>
            </a:pPr>
            <a:r>
              <a:rPr lang="pt-BR" dirty="0"/>
              <a:t>Você pode exibia a data com outro nome:</a:t>
            </a:r>
          </a:p>
          <a:p>
            <a:pPr marL="0" indent="0">
              <a:buNone/>
            </a:pPr>
            <a:r>
              <a:rPr lang="pt-BR" dirty="0"/>
              <a:t>SELECT CURRENT_DATE  as </a:t>
            </a:r>
            <a:r>
              <a:rPr lang="pt-BR" dirty="0" err="1"/>
              <a:t>data_atual</a:t>
            </a:r>
            <a:r>
              <a:rPr lang="pt-BR" dirty="0"/>
              <a:t>;</a:t>
            </a:r>
          </a:p>
          <a:p>
            <a:pPr marL="0" indent="0">
              <a:buNone/>
            </a:pPr>
            <a:endParaRPr lang="pt-BR" dirty="0"/>
          </a:p>
          <a:p>
            <a:pPr marL="0" indent="0">
              <a:buNone/>
            </a:pPr>
            <a:r>
              <a:rPr lang="pt-BR" dirty="0"/>
              <a:t>SELECT NOW() as </a:t>
            </a:r>
            <a:r>
              <a:rPr lang="pt-BR" dirty="0" err="1"/>
              <a:t>data_hora</a:t>
            </a:r>
            <a:r>
              <a:rPr lang="pt-BR" dirty="0"/>
              <a:t>; // Exibe data e hora</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2423606535"/>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F478DD9-8276-9E37-7331-3141450B7831}"/>
              </a:ext>
            </a:extLst>
          </p:cNvPr>
          <p:cNvSpPr>
            <a:spLocks noGrp="1"/>
          </p:cNvSpPr>
          <p:nvPr>
            <p:ph type="title"/>
          </p:nvPr>
        </p:nvSpPr>
        <p:spPr/>
        <p:txBody>
          <a:bodyPr/>
          <a:lstStyle/>
          <a:p>
            <a:r>
              <a:rPr lang="pt-BR" dirty="0"/>
              <a:t>Funções matemáticas</a:t>
            </a:r>
          </a:p>
        </p:txBody>
      </p:sp>
      <p:sp>
        <p:nvSpPr>
          <p:cNvPr id="3" name="Espaço Reservado para Conteúdo 2">
            <a:extLst>
              <a:ext uri="{FF2B5EF4-FFF2-40B4-BE49-F238E27FC236}">
                <a16:creationId xmlns:a16="http://schemas.microsoft.com/office/drawing/2014/main" id="{AAC4E90E-611B-2F1D-7AE6-F7D20CCC777A}"/>
              </a:ext>
            </a:extLst>
          </p:cNvPr>
          <p:cNvSpPr>
            <a:spLocks noGrp="1"/>
          </p:cNvSpPr>
          <p:nvPr>
            <p:ph idx="1"/>
          </p:nvPr>
        </p:nvSpPr>
        <p:spPr/>
        <p:txBody>
          <a:bodyPr>
            <a:normAutofit lnSpcReduction="10000"/>
          </a:bodyPr>
          <a:lstStyle/>
          <a:p>
            <a:pPr marL="0" indent="0">
              <a:buNone/>
            </a:pPr>
            <a:r>
              <a:rPr lang="pt-BR" dirty="0"/>
              <a:t>Podemos fazer cálculos avançados com a consulta no </a:t>
            </a:r>
            <a:r>
              <a:rPr lang="pt-BR" dirty="0" err="1"/>
              <a:t>Mysql</a:t>
            </a:r>
            <a:r>
              <a:rPr lang="pt-BR" dirty="0"/>
              <a:t>.</a:t>
            </a:r>
          </a:p>
          <a:p>
            <a:pPr marL="0" indent="0">
              <a:buNone/>
            </a:pPr>
            <a:r>
              <a:rPr lang="pt-BR" dirty="0" err="1"/>
              <a:t>Ex</a:t>
            </a:r>
            <a:r>
              <a:rPr lang="pt-BR" dirty="0"/>
              <a:t>:</a:t>
            </a:r>
          </a:p>
          <a:p>
            <a:pPr marL="0" indent="0">
              <a:buNone/>
            </a:pPr>
            <a:r>
              <a:rPr lang="pt-BR" dirty="0"/>
              <a:t>SELECT SIN(PI()/4) as resultado;</a:t>
            </a:r>
          </a:p>
          <a:p>
            <a:pPr marL="0" indent="0">
              <a:buNone/>
            </a:pPr>
            <a:r>
              <a:rPr lang="pt-BR" dirty="0"/>
              <a:t>SELECT NUMERO,SIN(NUMERO/4) AS RESULTADO FROM NOMETABELA WHERE ID=1</a:t>
            </a:r>
          </a:p>
          <a:p>
            <a:pPr marL="0" indent="0">
              <a:buNone/>
            </a:pPr>
            <a:r>
              <a:rPr lang="pt-BR" dirty="0"/>
              <a:t>SELECT PRECO*QUANTIDADE AS VALOR FROM PRODUTO WHERE ID=1</a:t>
            </a:r>
          </a:p>
          <a:p>
            <a:pPr marL="0" indent="0">
              <a:buNone/>
            </a:pPr>
            <a:r>
              <a:rPr lang="pt-BR" dirty="0"/>
              <a:t>SELECT (4+1)*5 as resultado</a:t>
            </a:r>
          </a:p>
          <a:p>
            <a:pPr marL="0" indent="0">
              <a:buNone/>
            </a:pPr>
            <a:r>
              <a:rPr lang="pt-BR" b="0" i="0" u="none" strike="noStrike" dirty="0">
                <a:solidFill>
                  <a:srgbClr val="770088"/>
                </a:solidFill>
                <a:effectLst/>
                <a:highlight>
                  <a:srgbClr val="E5E5E5"/>
                </a:highlight>
                <a:latin typeface="Courier New" panose="02070309020205020404" pitchFamily="49" charset="0"/>
                <a:hlinkClick r:id="rId2"/>
              </a:rPr>
              <a:t>SELECT</a:t>
            </a:r>
            <a:r>
              <a:rPr lang="pt-BR" b="0" i="0" dirty="0">
                <a:solidFill>
                  <a:srgbClr val="444444"/>
                </a:solidFill>
                <a:effectLst/>
                <a:highlight>
                  <a:srgbClr val="E5E5E5"/>
                </a:highlight>
                <a:latin typeface="Courier New" panose="02070309020205020404" pitchFamily="49" charset="0"/>
              </a:rPr>
              <a:t> round</a:t>
            </a:r>
            <a:r>
              <a:rPr lang="pt-BR" b="0" i="0" dirty="0">
                <a:solidFill>
                  <a:srgbClr val="999977"/>
                </a:solidFill>
                <a:effectLst/>
                <a:highlight>
                  <a:srgbClr val="E5E5E5"/>
                </a:highlight>
                <a:latin typeface="Courier New" panose="02070309020205020404" pitchFamily="49" charset="0"/>
              </a:rPr>
              <a:t>(</a:t>
            </a:r>
            <a:r>
              <a:rPr lang="pt-BR" b="0" i="0" dirty="0">
                <a:solidFill>
                  <a:srgbClr val="444444"/>
                </a:solidFill>
                <a:effectLst/>
                <a:highlight>
                  <a:srgbClr val="E5E5E5"/>
                </a:highlight>
                <a:latin typeface="Courier New" panose="02070309020205020404" pitchFamily="49" charset="0"/>
              </a:rPr>
              <a:t>pi</a:t>
            </a:r>
            <a:r>
              <a:rPr lang="pt-BR" b="0" i="0" dirty="0">
                <a:solidFill>
                  <a:srgbClr val="999977"/>
                </a:solidFill>
                <a:effectLst/>
                <a:highlight>
                  <a:srgbClr val="E5E5E5"/>
                </a:highlight>
                <a:latin typeface="Courier New" panose="02070309020205020404" pitchFamily="49" charset="0"/>
              </a:rPr>
              <a:t>()</a:t>
            </a:r>
            <a:r>
              <a:rPr lang="pt-BR" b="0" i="0" dirty="0">
                <a:solidFill>
                  <a:srgbClr val="444444"/>
                </a:solidFill>
                <a:effectLst/>
                <a:highlight>
                  <a:srgbClr val="E5E5E5"/>
                </a:highlight>
                <a:latin typeface="Courier New" panose="02070309020205020404" pitchFamily="49" charset="0"/>
              </a:rPr>
              <a:t>,</a:t>
            </a:r>
            <a:r>
              <a:rPr lang="pt-BR" b="0" i="0" dirty="0">
                <a:solidFill>
                  <a:srgbClr val="116644"/>
                </a:solidFill>
                <a:effectLst/>
                <a:highlight>
                  <a:srgbClr val="E5E5E5"/>
                </a:highlight>
                <a:latin typeface="Courier New" panose="02070309020205020404" pitchFamily="49" charset="0"/>
              </a:rPr>
              <a:t>2</a:t>
            </a:r>
            <a:r>
              <a:rPr lang="pt-BR" b="0" i="0" dirty="0">
                <a:solidFill>
                  <a:srgbClr val="999977"/>
                </a:solidFill>
                <a:effectLst/>
                <a:highlight>
                  <a:srgbClr val="E5E5E5"/>
                </a:highlight>
                <a:latin typeface="Courier New" panose="02070309020205020404" pitchFamily="49" charset="0"/>
              </a:rPr>
              <a:t>)</a:t>
            </a:r>
            <a:r>
              <a:rPr lang="pt-BR" b="0" i="0" dirty="0">
                <a:solidFill>
                  <a:srgbClr val="444444"/>
                </a:solidFill>
                <a:effectLst/>
                <a:highlight>
                  <a:srgbClr val="E5E5E5"/>
                </a:highlight>
                <a:latin typeface="Courier New" panose="02070309020205020404" pitchFamily="49" charset="0"/>
              </a:rPr>
              <a:t> </a:t>
            </a:r>
            <a:r>
              <a:rPr lang="pt-BR" b="0" i="0" dirty="0">
                <a:solidFill>
                  <a:srgbClr val="770088"/>
                </a:solidFill>
                <a:effectLst/>
                <a:highlight>
                  <a:srgbClr val="E5E5E5"/>
                </a:highlight>
                <a:latin typeface="Courier New" panose="02070309020205020404" pitchFamily="49" charset="0"/>
              </a:rPr>
              <a:t>as</a:t>
            </a:r>
            <a:r>
              <a:rPr lang="pt-BR" b="0" i="0" dirty="0">
                <a:solidFill>
                  <a:srgbClr val="444444"/>
                </a:solidFill>
                <a:effectLst/>
                <a:highlight>
                  <a:srgbClr val="E5E5E5"/>
                </a:highlight>
                <a:latin typeface="Courier New" panose="02070309020205020404" pitchFamily="49" charset="0"/>
              </a:rPr>
              <a:t> </a:t>
            </a:r>
            <a:r>
              <a:rPr lang="pt-BR" b="0" i="0" dirty="0" err="1">
                <a:solidFill>
                  <a:srgbClr val="444444"/>
                </a:solidFill>
                <a:effectLst/>
                <a:highlight>
                  <a:srgbClr val="E5E5E5"/>
                </a:highlight>
                <a:latin typeface="Courier New" panose="02070309020205020404" pitchFamily="49" charset="0"/>
              </a:rPr>
              <a:t>numeropi</a:t>
            </a:r>
            <a:r>
              <a:rPr lang="pt-BR" b="0" i="0" dirty="0">
                <a:solidFill>
                  <a:srgbClr val="444444"/>
                </a:solidFill>
                <a:effectLst/>
                <a:highlight>
                  <a:srgbClr val="E5E5E5"/>
                </a:highlight>
                <a:latin typeface="Courier New" panose="02070309020205020404" pitchFamily="49" charset="0"/>
              </a:rPr>
              <a:t>; // </a:t>
            </a:r>
            <a:r>
              <a:rPr lang="pt-BR" dirty="0">
                <a:solidFill>
                  <a:srgbClr val="444444"/>
                </a:solidFill>
                <a:highlight>
                  <a:srgbClr val="E5E5E5"/>
                </a:highlight>
                <a:latin typeface="Courier New" panose="02070309020205020404" pitchFamily="49" charset="0"/>
              </a:rPr>
              <a:t>round função para arredondar</a:t>
            </a:r>
            <a:endParaRPr lang="pt-BR" dirty="0"/>
          </a:p>
        </p:txBody>
      </p:sp>
    </p:spTree>
    <p:extLst>
      <p:ext uri="{BB962C8B-B14F-4D97-AF65-F5344CB8AC3E}">
        <p14:creationId xmlns:p14="http://schemas.microsoft.com/office/powerpoint/2010/main" val="1963910563"/>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59293CE-F23B-48E2-E04F-C3A576807F0F}"/>
              </a:ext>
            </a:extLst>
          </p:cNvPr>
          <p:cNvSpPr>
            <a:spLocks noGrp="1"/>
          </p:cNvSpPr>
          <p:nvPr>
            <p:ph type="title"/>
          </p:nvPr>
        </p:nvSpPr>
        <p:spPr/>
        <p:txBody>
          <a:bodyPr/>
          <a:lstStyle/>
          <a:p>
            <a:r>
              <a:rPr lang="pt-BR" dirty="0"/>
              <a:t>Links importantes</a:t>
            </a:r>
          </a:p>
        </p:txBody>
      </p:sp>
      <p:sp>
        <p:nvSpPr>
          <p:cNvPr id="3" name="Espaço Reservado para Conteúdo 2">
            <a:extLst>
              <a:ext uri="{FF2B5EF4-FFF2-40B4-BE49-F238E27FC236}">
                <a16:creationId xmlns:a16="http://schemas.microsoft.com/office/drawing/2014/main" id="{001880DD-12D8-DFEA-24C2-6CC9F8FDDEA5}"/>
              </a:ext>
            </a:extLst>
          </p:cNvPr>
          <p:cNvSpPr>
            <a:spLocks noGrp="1"/>
          </p:cNvSpPr>
          <p:nvPr>
            <p:ph idx="1"/>
          </p:nvPr>
        </p:nvSpPr>
        <p:spPr/>
        <p:txBody>
          <a:bodyPr/>
          <a:lstStyle/>
          <a:p>
            <a:pPr marL="0" indent="0">
              <a:buNone/>
            </a:pPr>
            <a:r>
              <a:rPr lang="pt-BR" dirty="0"/>
              <a:t>Funções matemáticas:</a:t>
            </a:r>
          </a:p>
          <a:p>
            <a:pPr marL="0" indent="0">
              <a:buNone/>
            </a:pPr>
            <a:r>
              <a:rPr lang="en-US" dirty="0">
                <a:hlinkClick r:id="rId2"/>
              </a:rPr>
              <a:t>https://dev.mysql.com/doc/refman/8.0/en/numeric-functions.html</a:t>
            </a:r>
            <a:endParaRPr lang="en-US" dirty="0"/>
          </a:p>
          <a:p>
            <a:pPr marL="0" indent="0">
              <a:buNone/>
            </a:pPr>
            <a:endParaRPr lang="en-US" dirty="0"/>
          </a:p>
          <a:p>
            <a:pPr marL="0" indent="0">
              <a:buNone/>
            </a:pPr>
            <a:r>
              <a:rPr lang="en-US" dirty="0" err="1"/>
              <a:t>Funções</a:t>
            </a:r>
            <a:r>
              <a:rPr lang="en-US" dirty="0"/>
              <a:t> String:</a:t>
            </a:r>
          </a:p>
          <a:p>
            <a:pPr marL="0" indent="0">
              <a:buNone/>
            </a:pPr>
            <a:r>
              <a:rPr lang="pt-BR" dirty="0">
                <a:hlinkClick r:id="rId3"/>
              </a:rPr>
              <a:t>https://dev.mysql.com/doc/refman/8.0/en/string-functions.html</a:t>
            </a:r>
            <a:endParaRPr lang="en-US" dirty="0"/>
          </a:p>
          <a:p>
            <a:pPr marL="0" indent="0">
              <a:buNone/>
            </a:pPr>
            <a:endParaRPr lang="pt-BR" dirty="0"/>
          </a:p>
          <a:p>
            <a:pPr marL="0" indent="0">
              <a:buNone/>
            </a:pPr>
            <a:endParaRPr lang="pt-BR" dirty="0"/>
          </a:p>
          <a:p>
            <a:pPr marL="0" indent="0">
              <a:buNone/>
            </a:pPr>
            <a:endParaRPr lang="pt-BR" dirty="0"/>
          </a:p>
          <a:p>
            <a:pPr marL="0" indent="0">
              <a:buNone/>
            </a:pPr>
            <a:endParaRPr lang="pt-BR" dirty="0"/>
          </a:p>
        </p:txBody>
      </p:sp>
    </p:spTree>
    <p:extLst>
      <p:ext uri="{BB962C8B-B14F-4D97-AF65-F5344CB8AC3E}">
        <p14:creationId xmlns:p14="http://schemas.microsoft.com/office/powerpoint/2010/main" val="1243054700"/>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6E9D662-B6A3-9DEC-F42C-64A4372CE709}"/>
              </a:ext>
            </a:extLst>
          </p:cNvPr>
          <p:cNvSpPr>
            <a:spLocks noGrp="1"/>
          </p:cNvSpPr>
          <p:nvPr>
            <p:ph type="title"/>
          </p:nvPr>
        </p:nvSpPr>
        <p:spPr/>
        <p:txBody>
          <a:bodyPr/>
          <a:lstStyle/>
          <a:p>
            <a:endParaRPr lang="pt-BR"/>
          </a:p>
        </p:txBody>
      </p:sp>
      <p:sp>
        <p:nvSpPr>
          <p:cNvPr id="3" name="Espaço Reservado para Conteúdo 2">
            <a:extLst>
              <a:ext uri="{FF2B5EF4-FFF2-40B4-BE49-F238E27FC236}">
                <a16:creationId xmlns:a16="http://schemas.microsoft.com/office/drawing/2014/main" id="{653F92D2-A13E-321B-2F88-64AE378B47C7}"/>
              </a:ext>
            </a:extLst>
          </p:cNvPr>
          <p:cNvSpPr>
            <a:spLocks noGrp="1"/>
          </p:cNvSpPr>
          <p:nvPr>
            <p:ph idx="1"/>
          </p:nvPr>
        </p:nvSpPr>
        <p:spPr/>
        <p:txBody>
          <a:bodyPr/>
          <a:lstStyle/>
          <a:p>
            <a:r>
              <a:rPr lang="pt-BR" dirty="0" err="1"/>
              <a:t>Select</a:t>
            </a:r>
            <a:r>
              <a:rPr lang="pt-BR" dirty="0"/>
              <a:t> min(campo) // mostrará o menor valor</a:t>
            </a:r>
          </a:p>
          <a:p>
            <a:r>
              <a:rPr lang="pt-BR" dirty="0" err="1"/>
              <a:t>Select</a:t>
            </a:r>
            <a:r>
              <a:rPr lang="pt-BR" dirty="0"/>
              <a:t> </a:t>
            </a:r>
            <a:r>
              <a:rPr lang="pt-BR" dirty="0" err="1"/>
              <a:t>max</a:t>
            </a:r>
            <a:r>
              <a:rPr lang="pt-BR" dirty="0"/>
              <a:t>(campo) // mostrará o maior valor</a:t>
            </a:r>
          </a:p>
          <a:p>
            <a:r>
              <a:rPr lang="pt-BR" dirty="0" err="1"/>
              <a:t>Select</a:t>
            </a:r>
            <a:r>
              <a:rPr lang="pt-BR" dirty="0"/>
              <a:t> </a:t>
            </a:r>
            <a:r>
              <a:rPr lang="pt-BR" dirty="0" err="1"/>
              <a:t>avg</a:t>
            </a:r>
            <a:r>
              <a:rPr lang="pt-BR" dirty="0"/>
              <a:t>(valor) </a:t>
            </a:r>
            <a:r>
              <a:rPr lang="pt-BR" dirty="0" err="1"/>
              <a:t>from</a:t>
            </a:r>
            <a:r>
              <a:rPr lang="pt-BR" dirty="0"/>
              <a:t> produto; // retorna a médias dos valores na tabela</a:t>
            </a:r>
          </a:p>
          <a:p>
            <a:endParaRPr lang="pt-BR" dirty="0"/>
          </a:p>
          <a:p>
            <a:endParaRPr lang="pt-BR" dirty="0"/>
          </a:p>
          <a:p>
            <a:endParaRPr lang="pt-BR" dirty="0"/>
          </a:p>
        </p:txBody>
      </p:sp>
    </p:spTree>
    <p:extLst>
      <p:ext uri="{BB962C8B-B14F-4D97-AF65-F5344CB8AC3E}">
        <p14:creationId xmlns:p14="http://schemas.microsoft.com/office/powerpoint/2010/main" val="33220732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12F153-D001-C5E9-AF7B-6B4BF8F38638}"/>
              </a:ext>
            </a:extLst>
          </p:cNvPr>
          <p:cNvSpPr>
            <a:spLocks noGrp="1"/>
          </p:cNvSpPr>
          <p:nvPr>
            <p:ph type="title"/>
          </p:nvPr>
        </p:nvSpPr>
        <p:spPr/>
        <p:txBody>
          <a:bodyPr/>
          <a:lstStyle/>
          <a:p>
            <a:r>
              <a:rPr lang="pt-BR" dirty="0"/>
              <a:t>O que é um banco de dados?</a:t>
            </a:r>
          </a:p>
        </p:txBody>
      </p:sp>
      <p:sp>
        <p:nvSpPr>
          <p:cNvPr id="3" name="Espaço Reservado para Conteúdo 2">
            <a:extLst>
              <a:ext uri="{FF2B5EF4-FFF2-40B4-BE49-F238E27FC236}">
                <a16:creationId xmlns:a16="http://schemas.microsoft.com/office/drawing/2014/main" id="{32B8EC33-DB58-3875-D8BE-99D277CB72D8}"/>
              </a:ext>
            </a:extLst>
          </p:cNvPr>
          <p:cNvSpPr>
            <a:spLocks noGrp="1"/>
          </p:cNvSpPr>
          <p:nvPr>
            <p:ph idx="1"/>
          </p:nvPr>
        </p:nvSpPr>
        <p:spPr>
          <a:xfrm>
            <a:off x="317695" y="1291053"/>
            <a:ext cx="6845106" cy="4351338"/>
          </a:xfrm>
        </p:spPr>
        <p:txBody>
          <a:bodyPr/>
          <a:lstStyle/>
          <a:p>
            <a:pPr marL="0" indent="0">
              <a:buNone/>
            </a:pPr>
            <a:r>
              <a:rPr lang="pt-BR" dirty="0"/>
              <a:t>Os bancos de dados são repositórios de dados essenciais para todas as aplicações de sistemas de informação. Por exemplo, sempre que alguém realiza uma pesquisa na Web ou em um sistema local, faz login em uma conta ou conclui uma transação, um sistema de banco de dados armazena as informações para que elas possam ser acessadas posteriormente.</a:t>
            </a:r>
          </a:p>
        </p:txBody>
      </p:sp>
      <p:pic>
        <p:nvPicPr>
          <p:cNvPr id="5" name="Imagem 4" descr="Copo de plástico branco&#10;&#10;Descrição gerada automaticamente com confiança baixa">
            <a:extLst>
              <a:ext uri="{FF2B5EF4-FFF2-40B4-BE49-F238E27FC236}">
                <a16:creationId xmlns:a16="http://schemas.microsoft.com/office/drawing/2014/main" id="{57858E66-411D-38D4-2253-F1B57252C5AA}"/>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651011" y="1187777"/>
            <a:ext cx="5223294" cy="4482445"/>
          </a:xfrm>
          <a:prstGeom prst="rect">
            <a:avLst/>
          </a:prstGeom>
        </p:spPr>
      </p:pic>
    </p:spTree>
    <p:extLst>
      <p:ext uri="{BB962C8B-B14F-4D97-AF65-F5344CB8AC3E}">
        <p14:creationId xmlns:p14="http://schemas.microsoft.com/office/powerpoint/2010/main" val="3994564010"/>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EE1544-1898-9AC1-B5B2-6948DC7A3427}"/>
              </a:ext>
            </a:extLst>
          </p:cNvPr>
          <p:cNvSpPr>
            <a:spLocks noGrp="1"/>
          </p:cNvSpPr>
          <p:nvPr>
            <p:ph type="title"/>
          </p:nvPr>
        </p:nvSpPr>
        <p:spPr/>
        <p:txBody>
          <a:bodyPr/>
          <a:lstStyle/>
          <a:p>
            <a:r>
              <a:rPr lang="pt-BR" dirty="0"/>
              <a:t>Exemplo interessante</a:t>
            </a:r>
          </a:p>
        </p:txBody>
      </p:sp>
      <p:sp>
        <p:nvSpPr>
          <p:cNvPr id="3" name="Espaço Reservado para Conteúdo 2">
            <a:extLst>
              <a:ext uri="{FF2B5EF4-FFF2-40B4-BE49-F238E27FC236}">
                <a16:creationId xmlns:a16="http://schemas.microsoft.com/office/drawing/2014/main" id="{18E4E164-F81D-A2B3-2D4C-CF1EE276472D}"/>
              </a:ext>
            </a:extLst>
          </p:cNvPr>
          <p:cNvSpPr>
            <a:spLocks noGrp="1"/>
          </p:cNvSpPr>
          <p:nvPr>
            <p:ph idx="1"/>
          </p:nvPr>
        </p:nvSpPr>
        <p:spPr>
          <a:xfrm>
            <a:off x="6096001" y="1001160"/>
            <a:ext cx="5697714" cy="3247060"/>
          </a:xfrm>
        </p:spPr>
        <p:txBody>
          <a:bodyPr/>
          <a:lstStyle/>
          <a:p>
            <a:pPr marL="0" indent="0">
              <a:buNone/>
            </a:pPr>
            <a:r>
              <a:rPr lang="pt-BR" dirty="0"/>
              <a:t>Imagine que precisamos exibir somente o primeiro nome dessa tabela.</a:t>
            </a:r>
          </a:p>
          <a:p>
            <a:pPr marL="0" indent="0">
              <a:buNone/>
            </a:pPr>
            <a:r>
              <a:rPr lang="pt-BR" dirty="0"/>
              <a:t>A lógica seria, exibir o nome da primeira posição até encontrar o primeiro espaço em branco:</a:t>
            </a:r>
          </a:p>
          <a:p>
            <a:pPr marL="0" indent="0">
              <a:buNone/>
            </a:pPr>
            <a:endParaRPr lang="pt-BR" dirty="0"/>
          </a:p>
          <a:p>
            <a:pPr marL="0" indent="0">
              <a:buNone/>
            </a:pPr>
            <a:endParaRPr lang="pt-BR" dirty="0"/>
          </a:p>
        </p:txBody>
      </p:sp>
      <p:pic>
        <p:nvPicPr>
          <p:cNvPr id="5" name="Imagem 4">
            <a:extLst>
              <a:ext uri="{FF2B5EF4-FFF2-40B4-BE49-F238E27FC236}">
                <a16:creationId xmlns:a16="http://schemas.microsoft.com/office/drawing/2014/main" id="{45345AA2-41B0-F7B9-3228-69BBFA3F5CE9}"/>
              </a:ext>
            </a:extLst>
          </p:cNvPr>
          <p:cNvPicPr>
            <a:picLocks noChangeAspect="1"/>
          </p:cNvPicPr>
          <p:nvPr/>
        </p:nvPicPr>
        <p:blipFill>
          <a:blip r:embed="rId2"/>
          <a:stretch>
            <a:fillRect/>
          </a:stretch>
        </p:blipFill>
        <p:spPr>
          <a:xfrm>
            <a:off x="112490" y="1001160"/>
            <a:ext cx="5860927" cy="3481303"/>
          </a:xfrm>
          <a:prstGeom prst="rect">
            <a:avLst/>
          </a:prstGeom>
        </p:spPr>
      </p:pic>
      <p:sp>
        <p:nvSpPr>
          <p:cNvPr id="7" name="CaixaDeTexto 6">
            <a:extLst>
              <a:ext uri="{FF2B5EF4-FFF2-40B4-BE49-F238E27FC236}">
                <a16:creationId xmlns:a16="http://schemas.microsoft.com/office/drawing/2014/main" id="{6D944A78-9D99-6C29-5DF2-30CE28D2BCAC}"/>
              </a:ext>
            </a:extLst>
          </p:cNvPr>
          <p:cNvSpPr txBox="1"/>
          <p:nvPr/>
        </p:nvSpPr>
        <p:spPr>
          <a:xfrm>
            <a:off x="84406" y="4840265"/>
            <a:ext cx="12023188" cy="369332"/>
          </a:xfrm>
          <a:prstGeom prst="rect">
            <a:avLst/>
          </a:prstGeom>
          <a:noFill/>
        </p:spPr>
        <p:txBody>
          <a:bodyPr wrap="square">
            <a:spAutoFit/>
          </a:bodyPr>
          <a:lstStyle/>
          <a:p>
            <a:r>
              <a:rPr lang="pt-BR" dirty="0">
                <a:hlinkClick r:id="rId3"/>
              </a:rPr>
              <a:t>SELECT</a:t>
            </a:r>
            <a:r>
              <a:rPr lang="pt-BR" dirty="0"/>
              <a:t> SUBSTRING(nome_pessoa,1,LOCATE(' ', </a:t>
            </a:r>
            <a:r>
              <a:rPr lang="pt-BR" dirty="0" err="1"/>
              <a:t>nome_pessoa</a:t>
            </a:r>
            <a:r>
              <a:rPr lang="pt-BR" dirty="0"/>
              <a:t>)) as </a:t>
            </a:r>
            <a:r>
              <a:rPr lang="pt-BR" dirty="0" err="1"/>
              <a:t>primeiro_nome</a:t>
            </a:r>
            <a:r>
              <a:rPr lang="pt-BR" dirty="0"/>
              <a:t>, </a:t>
            </a:r>
            <a:r>
              <a:rPr lang="pt-BR" dirty="0" err="1"/>
              <a:t>email</a:t>
            </a:r>
            <a:r>
              <a:rPr lang="pt-BR" dirty="0"/>
              <a:t> FROM pessoas;</a:t>
            </a:r>
            <a:endParaRPr lang="pt-BR" sz="2400" dirty="0"/>
          </a:p>
        </p:txBody>
      </p:sp>
    </p:spTree>
    <p:extLst>
      <p:ext uri="{BB962C8B-B14F-4D97-AF65-F5344CB8AC3E}">
        <p14:creationId xmlns:p14="http://schemas.microsoft.com/office/powerpoint/2010/main" val="1478448306"/>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05D5EFD-D81F-2BDC-1692-3658017EEFCC}"/>
              </a:ext>
            </a:extLst>
          </p:cNvPr>
          <p:cNvSpPr>
            <a:spLocks noGrp="1"/>
          </p:cNvSpPr>
          <p:nvPr>
            <p:ph type="title"/>
          </p:nvPr>
        </p:nvSpPr>
        <p:spPr/>
        <p:txBody>
          <a:bodyPr/>
          <a:lstStyle/>
          <a:p>
            <a:r>
              <a:rPr lang="pt-BR" dirty="0"/>
              <a:t>Resultado</a:t>
            </a:r>
          </a:p>
        </p:txBody>
      </p:sp>
      <p:pic>
        <p:nvPicPr>
          <p:cNvPr id="5" name="Imagem 4">
            <a:extLst>
              <a:ext uri="{FF2B5EF4-FFF2-40B4-BE49-F238E27FC236}">
                <a16:creationId xmlns:a16="http://schemas.microsoft.com/office/drawing/2014/main" id="{E877B8BA-859A-571C-4D28-7B59F88744D2}"/>
              </a:ext>
            </a:extLst>
          </p:cNvPr>
          <p:cNvPicPr>
            <a:picLocks noChangeAspect="1"/>
          </p:cNvPicPr>
          <p:nvPr/>
        </p:nvPicPr>
        <p:blipFill>
          <a:blip r:embed="rId2"/>
          <a:stretch>
            <a:fillRect/>
          </a:stretch>
        </p:blipFill>
        <p:spPr>
          <a:xfrm>
            <a:off x="1037009" y="1534385"/>
            <a:ext cx="9546908" cy="4698418"/>
          </a:xfrm>
          <a:prstGeom prst="rect">
            <a:avLst/>
          </a:prstGeom>
        </p:spPr>
      </p:pic>
      <p:sp>
        <p:nvSpPr>
          <p:cNvPr id="3" name="CaixaDeTexto 2">
            <a:extLst>
              <a:ext uri="{FF2B5EF4-FFF2-40B4-BE49-F238E27FC236}">
                <a16:creationId xmlns:a16="http://schemas.microsoft.com/office/drawing/2014/main" id="{EE02AAE4-3BE5-1C0D-2251-C41A9E5ACED6}"/>
              </a:ext>
            </a:extLst>
          </p:cNvPr>
          <p:cNvSpPr txBox="1"/>
          <p:nvPr/>
        </p:nvSpPr>
        <p:spPr>
          <a:xfrm>
            <a:off x="1193800" y="1244600"/>
            <a:ext cx="9194376" cy="369332"/>
          </a:xfrm>
          <a:prstGeom prst="rect">
            <a:avLst/>
          </a:prstGeom>
          <a:noFill/>
        </p:spPr>
        <p:txBody>
          <a:bodyPr wrap="none" rtlCol="0">
            <a:spAutoFit/>
          </a:bodyPr>
          <a:lstStyle/>
          <a:p>
            <a:r>
              <a:rPr lang="pt-BR" dirty="0" err="1"/>
              <a:t>Select</a:t>
            </a:r>
            <a:r>
              <a:rPr lang="pt-BR" dirty="0"/>
              <a:t> *,SUBSTRING(nome_pessoa,1,LOCATE(‘ ‘,</a:t>
            </a:r>
            <a:r>
              <a:rPr lang="pt-BR" dirty="0" err="1"/>
              <a:t>nome_pessoa</a:t>
            </a:r>
            <a:r>
              <a:rPr lang="pt-BR" dirty="0"/>
              <a:t>)) as </a:t>
            </a:r>
            <a:r>
              <a:rPr lang="pt-BR" dirty="0" err="1"/>
              <a:t>primeiro_nome</a:t>
            </a:r>
            <a:r>
              <a:rPr lang="pt-BR" dirty="0"/>
              <a:t> FROM pessoas</a:t>
            </a:r>
          </a:p>
        </p:txBody>
      </p:sp>
    </p:spTree>
    <p:extLst>
      <p:ext uri="{BB962C8B-B14F-4D97-AF65-F5344CB8AC3E}">
        <p14:creationId xmlns:p14="http://schemas.microsoft.com/office/powerpoint/2010/main" val="1436262627"/>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926690A-7DD5-6771-3182-48043B33EFBA}"/>
              </a:ext>
            </a:extLst>
          </p:cNvPr>
          <p:cNvSpPr>
            <a:spLocks noGrp="1"/>
          </p:cNvSpPr>
          <p:nvPr>
            <p:ph type="title"/>
          </p:nvPr>
        </p:nvSpPr>
        <p:spPr/>
        <p:txBody>
          <a:bodyPr/>
          <a:lstStyle/>
          <a:p>
            <a:r>
              <a:rPr lang="pt-BR" dirty="0"/>
              <a:t>Mais comandos</a:t>
            </a:r>
          </a:p>
        </p:txBody>
      </p:sp>
      <p:sp>
        <p:nvSpPr>
          <p:cNvPr id="3" name="Espaço Reservado para Conteúdo 2">
            <a:extLst>
              <a:ext uri="{FF2B5EF4-FFF2-40B4-BE49-F238E27FC236}">
                <a16:creationId xmlns:a16="http://schemas.microsoft.com/office/drawing/2014/main" id="{A9FE9E03-A026-4C49-D527-531A3304070C}"/>
              </a:ext>
            </a:extLst>
          </p:cNvPr>
          <p:cNvSpPr>
            <a:spLocks noGrp="1"/>
          </p:cNvSpPr>
          <p:nvPr>
            <p:ph idx="1"/>
          </p:nvPr>
        </p:nvSpPr>
        <p:spPr>
          <a:xfrm>
            <a:off x="317695" y="1083213"/>
            <a:ext cx="11705493" cy="1213608"/>
          </a:xfrm>
        </p:spPr>
        <p:txBody>
          <a:bodyPr>
            <a:normAutofit fontScale="92500" lnSpcReduction="10000"/>
          </a:bodyPr>
          <a:lstStyle/>
          <a:p>
            <a:pPr marL="0" indent="0">
              <a:buNone/>
            </a:pPr>
            <a:r>
              <a:rPr lang="pt-BR" dirty="0"/>
              <a:t>UNION – Através do UNION podemos unir duas tabelas de igual estrutura em uma consulta. </a:t>
            </a:r>
            <a:r>
              <a:rPr lang="pt-BR" dirty="0" err="1"/>
              <a:t>Ex</a:t>
            </a:r>
            <a:r>
              <a:rPr lang="pt-BR" dirty="0"/>
              <a:t>:</a:t>
            </a:r>
          </a:p>
          <a:p>
            <a:pPr marL="0" indent="0">
              <a:buNone/>
            </a:pPr>
            <a:r>
              <a:rPr lang="en-US" b="0" i="0" u="none" strike="noStrike" dirty="0">
                <a:solidFill>
                  <a:srgbClr val="770088"/>
                </a:solidFill>
                <a:effectLst/>
                <a:highlight>
                  <a:srgbClr val="E5E5E5"/>
                </a:highlight>
                <a:latin typeface="Courier New" panose="02070309020205020404" pitchFamily="49" charset="0"/>
                <a:hlinkClick r:id="rId2"/>
              </a:rPr>
              <a:t>SELECT</a:t>
            </a:r>
            <a:r>
              <a:rPr lang="en-US" b="0" i="0" dirty="0">
                <a:solidFill>
                  <a:srgbClr val="444444"/>
                </a:solidFill>
                <a:effectLst/>
                <a:highlight>
                  <a:srgbClr val="E5E5E5"/>
                </a:highlight>
                <a:latin typeface="Courier New" panose="02070309020205020404" pitchFamily="49" charset="0"/>
              </a:rPr>
              <a:t> </a:t>
            </a:r>
            <a:r>
              <a:rPr lang="en-US" b="0" i="0" dirty="0">
                <a:solidFill>
                  <a:srgbClr val="FF00FF"/>
                </a:solidFill>
                <a:effectLst/>
                <a:highlight>
                  <a:srgbClr val="E5E5E5"/>
                </a:highlight>
                <a:latin typeface="Courier New" panose="02070309020205020404" pitchFamily="49" charset="0"/>
              </a:rPr>
              <a:t>*</a:t>
            </a:r>
            <a:r>
              <a:rPr lang="en-US" b="0" i="0" dirty="0">
                <a:solidFill>
                  <a:srgbClr val="444444"/>
                </a:solidFill>
                <a:effectLst/>
                <a:highlight>
                  <a:srgbClr val="E5E5E5"/>
                </a:highlight>
                <a:latin typeface="Courier New" panose="02070309020205020404" pitchFamily="49" charset="0"/>
              </a:rPr>
              <a:t> </a:t>
            </a:r>
            <a:r>
              <a:rPr lang="en-US" b="0" i="0" dirty="0">
                <a:solidFill>
                  <a:srgbClr val="770088"/>
                </a:solidFill>
                <a:effectLst/>
                <a:highlight>
                  <a:srgbClr val="E5E5E5"/>
                </a:highlight>
                <a:latin typeface="Courier New" panose="02070309020205020404" pitchFamily="49" charset="0"/>
              </a:rPr>
              <a:t>FROM</a:t>
            </a:r>
            <a:r>
              <a:rPr lang="en-US" b="0" i="0" dirty="0">
                <a:solidFill>
                  <a:srgbClr val="444444"/>
                </a:solidFill>
                <a:effectLst/>
                <a:highlight>
                  <a:srgbClr val="E5E5E5"/>
                </a:highlight>
                <a:latin typeface="Courier New" panose="02070309020205020404" pitchFamily="49" charset="0"/>
              </a:rPr>
              <a:t> tii08 </a:t>
            </a:r>
            <a:r>
              <a:rPr lang="en-US" b="0" i="0" dirty="0">
                <a:solidFill>
                  <a:srgbClr val="770088"/>
                </a:solidFill>
                <a:effectLst/>
                <a:highlight>
                  <a:srgbClr val="E5E5E5"/>
                </a:highlight>
                <a:latin typeface="Courier New" panose="02070309020205020404" pitchFamily="49" charset="0"/>
              </a:rPr>
              <a:t>union</a:t>
            </a:r>
            <a:r>
              <a:rPr lang="en-US" b="0" i="0" dirty="0">
                <a:solidFill>
                  <a:srgbClr val="444444"/>
                </a:solidFill>
                <a:effectLst/>
                <a:highlight>
                  <a:srgbClr val="E5E5E5"/>
                </a:highlight>
                <a:latin typeface="Courier New" panose="02070309020205020404" pitchFamily="49" charset="0"/>
              </a:rPr>
              <a:t> </a:t>
            </a:r>
            <a:r>
              <a:rPr lang="en-US" b="0" i="0" u="none" strike="noStrike" dirty="0">
                <a:solidFill>
                  <a:srgbClr val="770088"/>
                </a:solidFill>
                <a:effectLst/>
                <a:highlight>
                  <a:srgbClr val="E5E5E5"/>
                </a:highlight>
                <a:latin typeface="Courier New" panose="02070309020205020404" pitchFamily="49" charset="0"/>
                <a:hlinkClick r:id="rId2"/>
              </a:rPr>
              <a:t>select</a:t>
            </a:r>
            <a:r>
              <a:rPr lang="en-US" b="0" i="0" dirty="0">
                <a:solidFill>
                  <a:srgbClr val="444444"/>
                </a:solidFill>
                <a:effectLst/>
                <a:highlight>
                  <a:srgbClr val="E5E5E5"/>
                </a:highlight>
                <a:latin typeface="Courier New" panose="02070309020205020404" pitchFamily="49" charset="0"/>
              </a:rPr>
              <a:t> </a:t>
            </a:r>
            <a:r>
              <a:rPr lang="en-US" b="0" i="0" dirty="0">
                <a:solidFill>
                  <a:srgbClr val="FF00FF"/>
                </a:solidFill>
                <a:effectLst/>
                <a:highlight>
                  <a:srgbClr val="E5E5E5"/>
                </a:highlight>
                <a:latin typeface="Courier New" panose="02070309020205020404" pitchFamily="49" charset="0"/>
              </a:rPr>
              <a:t>*</a:t>
            </a:r>
            <a:r>
              <a:rPr lang="en-US" b="0" i="0" dirty="0">
                <a:solidFill>
                  <a:srgbClr val="444444"/>
                </a:solidFill>
                <a:effectLst/>
                <a:highlight>
                  <a:srgbClr val="E5E5E5"/>
                </a:highlight>
                <a:latin typeface="Courier New" panose="02070309020205020404" pitchFamily="49" charset="0"/>
              </a:rPr>
              <a:t> </a:t>
            </a:r>
            <a:r>
              <a:rPr lang="en-US" b="0" i="0" dirty="0">
                <a:solidFill>
                  <a:srgbClr val="770088"/>
                </a:solidFill>
                <a:effectLst/>
                <a:highlight>
                  <a:srgbClr val="E5E5E5"/>
                </a:highlight>
                <a:latin typeface="Courier New" panose="02070309020205020404" pitchFamily="49" charset="0"/>
              </a:rPr>
              <a:t>from</a:t>
            </a:r>
            <a:r>
              <a:rPr lang="en-US" b="0" i="0" dirty="0">
                <a:solidFill>
                  <a:srgbClr val="444444"/>
                </a:solidFill>
                <a:effectLst/>
                <a:highlight>
                  <a:srgbClr val="E5E5E5"/>
                </a:highlight>
                <a:latin typeface="Courier New" panose="02070309020205020404" pitchFamily="49" charset="0"/>
              </a:rPr>
              <a:t> tii07;</a:t>
            </a:r>
            <a:endParaRPr lang="pt-BR" dirty="0"/>
          </a:p>
          <a:p>
            <a:pPr marL="0" indent="0">
              <a:buNone/>
            </a:pPr>
            <a:endParaRPr lang="pt-BR" dirty="0"/>
          </a:p>
        </p:txBody>
      </p:sp>
      <p:pic>
        <p:nvPicPr>
          <p:cNvPr id="5" name="Imagem 4">
            <a:extLst>
              <a:ext uri="{FF2B5EF4-FFF2-40B4-BE49-F238E27FC236}">
                <a16:creationId xmlns:a16="http://schemas.microsoft.com/office/drawing/2014/main" id="{8B3424CF-4E6F-34C9-CA48-1C300F7214E1}"/>
              </a:ext>
            </a:extLst>
          </p:cNvPr>
          <p:cNvPicPr>
            <a:picLocks noChangeAspect="1"/>
          </p:cNvPicPr>
          <p:nvPr/>
        </p:nvPicPr>
        <p:blipFill>
          <a:blip r:embed="rId3"/>
          <a:stretch>
            <a:fillRect/>
          </a:stretch>
        </p:blipFill>
        <p:spPr>
          <a:xfrm>
            <a:off x="1286046" y="2377285"/>
            <a:ext cx="8509596" cy="3563353"/>
          </a:xfrm>
          <a:prstGeom prst="rect">
            <a:avLst/>
          </a:prstGeom>
        </p:spPr>
      </p:pic>
    </p:spTree>
    <p:extLst>
      <p:ext uri="{BB962C8B-B14F-4D97-AF65-F5344CB8AC3E}">
        <p14:creationId xmlns:p14="http://schemas.microsoft.com/office/powerpoint/2010/main" val="2216538552"/>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84C0181-2FB2-A0DD-1D2E-9E3380087873}"/>
              </a:ext>
            </a:extLst>
          </p:cNvPr>
          <p:cNvSpPr>
            <a:spLocks noGrp="1"/>
          </p:cNvSpPr>
          <p:nvPr>
            <p:ph type="title"/>
          </p:nvPr>
        </p:nvSpPr>
        <p:spPr/>
        <p:txBody>
          <a:bodyPr/>
          <a:lstStyle/>
          <a:p>
            <a:r>
              <a:rPr lang="pt-BR" dirty="0"/>
              <a:t>Ver estrutura de uma tabela</a:t>
            </a:r>
          </a:p>
        </p:txBody>
      </p:sp>
      <p:sp>
        <p:nvSpPr>
          <p:cNvPr id="3" name="Espaço Reservado para Conteúdo 2">
            <a:extLst>
              <a:ext uri="{FF2B5EF4-FFF2-40B4-BE49-F238E27FC236}">
                <a16:creationId xmlns:a16="http://schemas.microsoft.com/office/drawing/2014/main" id="{68E8A3BA-66BA-5C5A-9505-A2A20A463F02}"/>
              </a:ext>
            </a:extLst>
          </p:cNvPr>
          <p:cNvSpPr>
            <a:spLocks noGrp="1"/>
          </p:cNvSpPr>
          <p:nvPr>
            <p:ph idx="1"/>
          </p:nvPr>
        </p:nvSpPr>
        <p:spPr/>
        <p:txBody>
          <a:bodyPr/>
          <a:lstStyle/>
          <a:p>
            <a:pPr marL="0" indent="0">
              <a:buNone/>
            </a:pPr>
            <a:r>
              <a:rPr lang="pt-BR" b="0" i="0" u="none" strike="noStrike" dirty="0">
                <a:solidFill>
                  <a:srgbClr val="770088"/>
                </a:solidFill>
                <a:effectLst/>
                <a:highlight>
                  <a:srgbClr val="E5E5E5"/>
                </a:highlight>
                <a:latin typeface="Courier New" panose="02070309020205020404" pitchFamily="49" charset="0"/>
                <a:hlinkClick r:id="rId2"/>
              </a:rPr>
              <a:t>SHOW</a:t>
            </a:r>
            <a:r>
              <a:rPr lang="pt-BR" b="0" i="0" dirty="0">
                <a:solidFill>
                  <a:srgbClr val="444444"/>
                </a:solidFill>
                <a:effectLst/>
                <a:highlight>
                  <a:srgbClr val="E5E5E5"/>
                </a:highlight>
                <a:latin typeface="Courier New" panose="02070309020205020404" pitchFamily="49" charset="0"/>
              </a:rPr>
              <a:t> </a:t>
            </a:r>
            <a:r>
              <a:rPr lang="pt-BR" b="0" i="0" u="none" strike="noStrike" dirty="0">
                <a:solidFill>
                  <a:srgbClr val="770088"/>
                </a:solidFill>
                <a:effectLst/>
                <a:highlight>
                  <a:srgbClr val="E5E5E5"/>
                </a:highlight>
                <a:latin typeface="Courier New" panose="02070309020205020404" pitchFamily="49" charset="0"/>
                <a:hlinkClick r:id="rId2"/>
              </a:rPr>
              <a:t>COLUMNS</a:t>
            </a:r>
            <a:r>
              <a:rPr lang="pt-BR" b="0" i="0" dirty="0">
                <a:solidFill>
                  <a:srgbClr val="444444"/>
                </a:solidFill>
                <a:effectLst/>
                <a:highlight>
                  <a:srgbClr val="E5E5E5"/>
                </a:highlight>
                <a:latin typeface="Courier New" panose="02070309020205020404" pitchFamily="49" charset="0"/>
              </a:rPr>
              <a:t> </a:t>
            </a:r>
            <a:r>
              <a:rPr lang="pt-BR" b="0" i="0" dirty="0">
                <a:solidFill>
                  <a:srgbClr val="770088"/>
                </a:solidFill>
                <a:effectLst/>
                <a:highlight>
                  <a:srgbClr val="E5E5E5"/>
                </a:highlight>
                <a:latin typeface="Courier New" panose="02070309020205020404" pitchFamily="49" charset="0"/>
              </a:rPr>
              <a:t>FROM</a:t>
            </a:r>
            <a:r>
              <a:rPr lang="pt-BR" b="0" i="0" dirty="0">
                <a:solidFill>
                  <a:srgbClr val="444444"/>
                </a:solidFill>
                <a:effectLst/>
                <a:highlight>
                  <a:srgbClr val="E5E5E5"/>
                </a:highlight>
                <a:latin typeface="Courier New" panose="02070309020205020404" pitchFamily="49" charset="0"/>
              </a:rPr>
              <a:t> </a:t>
            </a:r>
            <a:r>
              <a:rPr lang="pt-BR" b="0" i="0" dirty="0" err="1">
                <a:solidFill>
                  <a:srgbClr val="444444"/>
                </a:solidFill>
                <a:effectLst/>
                <a:highlight>
                  <a:srgbClr val="E5E5E5"/>
                </a:highlight>
                <a:latin typeface="Courier New" panose="02070309020205020404" pitchFamily="49" charset="0"/>
              </a:rPr>
              <a:t>nome_tabela</a:t>
            </a:r>
            <a:endParaRPr lang="pt-BR" b="0" i="0" dirty="0">
              <a:solidFill>
                <a:srgbClr val="444444"/>
              </a:solidFill>
              <a:effectLst/>
              <a:highlight>
                <a:srgbClr val="E5E5E5"/>
              </a:highlight>
              <a:latin typeface="Courier New" panose="02070309020205020404" pitchFamily="49" charset="0"/>
            </a:endParaRPr>
          </a:p>
          <a:p>
            <a:pPr marL="0" indent="0">
              <a:buNone/>
            </a:pPr>
            <a:endParaRPr lang="pt-BR" dirty="0"/>
          </a:p>
          <a:p>
            <a:pPr marL="0" indent="0">
              <a:buNone/>
            </a:pPr>
            <a:r>
              <a:rPr lang="pt-BR" dirty="0"/>
              <a:t>O Comando acima permite visualizar a estrutura de uma tabela</a:t>
            </a:r>
          </a:p>
          <a:p>
            <a:pPr marL="0" indent="0">
              <a:buNone/>
            </a:pPr>
            <a:endParaRPr lang="pt-BR" dirty="0"/>
          </a:p>
        </p:txBody>
      </p:sp>
      <p:pic>
        <p:nvPicPr>
          <p:cNvPr id="5" name="Imagem 4">
            <a:extLst>
              <a:ext uri="{FF2B5EF4-FFF2-40B4-BE49-F238E27FC236}">
                <a16:creationId xmlns:a16="http://schemas.microsoft.com/office/drawing/2014/main" id="{6474E600-FD03-E811-8B62-846B80D38FA8}"/>
              </a:ext>
            </a:extLst>
          </p:cNvPr>
          <p:cNvPicPr>
            <a:picLocks noChangeAspect="1"/>
          </p:cNvPicPr>
          <p:nvPr/>
        </p:nvPicPr>
        <p:blipFill>
          <a:blip r:embed="rId3"/>
          <a:stretch>
            <a:fillRect/>
          </a:stretch>
        </p:blipFill>
        <p:spPr>
          <a:xfrm>
            <a:off x="3426142" y="2855023"/>
            <a:ext cx="4888802" cy="3456414"/>
          </a:xfrm>
          <a:prstGeom prst="rect">
            <a:avLst/>
          </a:prstGeom>
        </p:spPr>
      </p:pic>
    </p:spTree>
    <p:extLst>
      <p:ext uri="{BB962C8B-B14F-4D97-AF65-F5344CB8AC3E}">
        <p14:creationId xmlns:p14="http://schemas.microsoft.com/office/powerpoint/2010/main" val="653474173"/>
      </p:ext>
    </p:extLst>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E81A9B0-12CF-2FC5-B199-D023A728168E}"/>
              </a:ext>
            </a:extLst>
          </p:cNvPr>
          <p:cNvSpPr>
            <a:spLocks noGrp="1"/>
          </p:cNvSpPr>
          <p:nvPr>
            <p:ph type="title"/>
          </p:nvPr>
        </p:nvSpPr>
        <p:spPr/>
        <p:txBody>
          <a:bodyPr/>
          <a:lstStyle/>
          <a:p>
            <a:r>
              <a:rPr lang="pt-BR" dirty="0"/>
              <a:t>Limite nas Consultas</a:t>
            </a:r>
          </a:p>
        </p:txBody>
      </p:sp>
      <p:sp>
        <p:nvSpPr>
          <p:cNvPr id="3" name="Espaço Reservado para Conteúdo 2">
            <a:extLst>
              <a:ext uri="{FF2B5EF4-FFF2-40B4-BE49-F238E27FC236}">
                <a16:creationId xmlns:a16="http://schemas.microsoft.com/office/drawing/2014/main" id="{EDD631F4-29EA-B252-7BEF-A80F59F85920}"/>
              </a:ext>
            </a:extLst>
          </p:cNvPr>
          <p:cNvSpPr>
            <a:spLocks noGrp="1"/>
          </p:cNvSpPr>
          <p:nvPr>
            <p:ph idx="1"/>
          </p:nvPr>
        </p:nvSpPr>
        <p:spPr/>
        <p:txBody>
          <a:bodyPr/>
          <a:lstStyle/>
          <a:p>
            <a:pPr marL="0" indent="0">
              <a:buNone/>
            </a:pPr>
            <a:r>
              <a:rPr lang="pt-BR" dirty="0"/>
              <a:t>Caso sua tabela seja muito grande, você pode limitar a quantidade de registros que quer mostrar:</a:t>
            </a:r>
          </a:p>
          <a:p>
            <a:pPr marL="0" indent="0">
              <a:buNone/>
            </a:pPr>
            <a:endParaRPr lang="pt-BR" dirty="0"/>
          </a:p>
          <a:p>
            <a:pPr marL="0" indent="0">
              <a:buNone/>
            </a:pPr>
            <a:r>
              <a:rPr lang="pt-BR" dirty="0" err="1"/>
              <a:t>Ex</a:t>
            </a:r>
            <a:r>
              <a:rPr lang="pt-BR" dirty="0"/>
              <a:t>: </a:t>
            </a:r>
            <a:r>
              <a:rPr lang="en-US" dirty="0"/>
              <a:t>SELECT * FROM tii07 limit 1</a:t>
            </a:r>
          </a:p>
          <a:p>
            <a:pPr marL="0" indent="0">
              <a:buNone/>
            </a:pPr>
            <a:r>
              <a:rPr lang="en-US" dirty="0" err="1"/>
              <a:t>Nesse</a:t>
            </a:r>
            <a:r>
              <a:rPr lang="en-US" dirty="0"/>
              <a:t> </a:t>
            </a:r>
            <a:r>
              <a:rPr lang="en-US" dirty="0" err="1"/>
              <a:t>caso</a:t>
            </a:r>
            <a:r>
              <a:rPr lang="en-US" dirty="0"/>
              <a:t>, </a:t>
            </a:r>
            <a:r>
              <a:rPr lang="en-US" dirty="0" err="1"/>
              <a:t>estamos</a:t>
            </a:r>
            <a:r>
              <a:rPr lang="en-US" dirty="0"/>
              <a:t> </a:t>
            </a:r>
            <a:r>
              <a:rPr lang="en-US" dirty="0" err="1"/>
              <a:t>exibindo</a:t>
            </a:r>
            <a:r>
              <a:rPr lang="en-US" dirty="0"/>
              <a:t> </a:t>
            </a:r>
            <a:r>
              <a:rPr lang="en-US" dirty="0" err="1"/>
              <a:t>apenas</a:t>
            </a:r>
            <a:r>
              <a:rPr lang="en-US" dirty="0"/>
              <a:t> 1 </a:t>
            </a:r>
            <a:r>
              <a:rPr lang="en-US" dirty="0" err="1"/>
              <a:t>registro</a:t>
            </a:r>
            <a:endParaRPr lang="pt-BR" dirty="0"/>
          </a:p>
        </p:txBody>
      </p:sp>
    </p:spTree>
    <p:extLst>
      <p:ext uri="{BB962C8B-B14F-4D97-AF65-F5344CB8AC3E}">
        <p14:creationId xmlns:p14="http://schemas.microsoft.com/office/powerpoint/2010/main" val="2118679484"/>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17C76B-F21F-78C3-C2E2-EA6FE1CD8BE3}"/>
              </a:ext>
            </a:extLst>
          </p:cNvPr>
          <p:cNvSpPr>
            <a:spLocks noGrp="1"/>
          </p:cNvSpPr>
          <p:nvPr>
            <p:ph type="title"/>
          </p:nvPr>
        </p:nvSpPr>
        <p:spPr/>
        <p:txBody>
          <a:bodyPr/>
          <a:lstStyle/>
          <a:p>
            <a:r>
              <a:rPr lang="pt-BR" dirty="0" err="1"/>
              <a:t>Between</a:t>
            </a:r>
            <a:endParaRPr lang="pt-BR" dirty="0"/>
          </a:p>
        </p:txBody>
      </p:sp>
      <p:sp>
        <p:nvSpPr>
          <p:cNvPr id="3" name="Espaço Reservado para Conteúdo 2">
            <a:extLst>
              <a:ext uri="{FF2B5EF4-FFF2-40B4-BE49-F238E27FC236}">
                <a16:creationId xmlns:a16="http://schemas.microsoft.com/office/drawing/2014/main" id="{D72B5361-BA2D-E8F0-2E95-0C2F786272D0}"/>
              </a:ext>
            </a:extLst>
          </p:cNvPr>
          <p:cNvSpPr>
            <a:spLocks noGrp="1"/>
          </p:cNvSpPr>
          <p:nvPr>
            <p:ph idx="1"/>
          </p:nvPr>
        </p:nvSpPr>
        <p:spPr/>
        <p:txBody>
          <a:bodyPr/>
          <a:lstStyle/>
          <a:p>
            <a:pPr marL="0" indent="0">
              <a:buNone/>
            </a:pPr>
            <a:r>
              <a:rPr lang="pt-BR" sz="3200" kern="100" dirty="0">
                <a:effectLst/>
                <a:latin typeface="Aptos" panose="020B0004020202020204" pitchFamily="34" charset="0"/>
                <a:ea typeface="Aptos" panose="020B0004020202020204" pitchFamily="34" charset="0"/>
                <a:cs typeface="Times New Roman" panose="02020603050405020304" pitchFamily="18" charset="0"/>
              </a:rPr>
              <a:t>– Filtra valores dentro de um intervalo especificado.</a:t>
            </a:r>
          </a:p>
          <a:p>
            <a:pPr marL="0" indent="0">
              <a:buNone/>
            </a:pPr>
            <a:endParaRPr lang="pt-BR" dirty="0"/>
          </a:p>
          <a:p>
            <a:pPr marL="0" indent="0">
              <a:buNone/>
            </a:pPr>
            <a:r>
              <a:rPr lang="pt-BR" dirty="0" err="1"/>
              <a:t>Ex</a:t>
            </a:r>
            <a:r>
              <a:rPr lang="pt-BR" dirty="0"/>
              <a:t>:</a:t>
            </a:r>
          </a:p>
          <a:p>
            <a:pPr marL="0" indent="0">
              <a:buNone/>
            </a:pPr>
            <a:endParaRPr lang="pt-BR" dirty="0"/>
          </a:p>
          <a:p>
            <a:pPr marL="0" indent="0">
              <a:buNone/>
            </a:pPr>
            <a:r>
              <a:rPr lang="pt-BR" sz="2000"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2"/>
              </a:rPr>
              <a:t>SELECT</a:t>
            </a:r>
            <a:r>
              <a:rPr lang="pt-BR" sz="2000" kern="100" dirty="0">
                <a:effectLst/>
                <a:latin typeface="Aptos" panose="020B0004020202020204" pitchFamily="34" charset="0"/>
                <a:ea typeface="Aptos" panose="020B0004020202020204" pitchFamily="34" charset="0"/>
                <a:cs typeface="Times New Roman" panose="02020603050405020304" pitchFamily="18" charset="0"/>
              </a:rPr>
              <a:t> * FROM pessoas WHERE </a:t>
            </a:r>
            <a:r>
              <a:rPr lang="pt-BR" sz="2000" kern="100" dirty="0" err="1">
                <a:effectLst/>
                <a:latin typeface="Aptos" panose="020B0004020202020204" pitchFamily="34" charset="0"/>
                <a:ea typeface="Aptos" panose="020B0004020202020204" pitchFamily="34" charset="0"/>
                <a:cs typeface="Times New Roman" panose="02020603050405020304" pitchFamily="18" charset="0"/>
              </a:rPr>
              <a:t>data_nascimento</a:t>
            </a:r>
            <a:r>
              <a:rPr lang="pt-BR" sz="2000" kern="100" dirty="0">
                <a:effectLst/>
                <a:latin typeface="Aptos" panose="020B0004020202020204" pitchFamily="34" charset="0"/>
                <a:ea typeface="Aptos" panose="020B0004020202020204" pitchFamily="34" charset="0"/>
                <a:cs typeface="Times New Roman" panose="02020603050405020304" pitchFamily="18" charset="0"/>
              </a:rPr>
              <a:t> BETWEEN '2000-01-01' </a:t>
            </a:r>
            <a:r>
              <a:rPr lang="pt-BR" sz="2000" u="sng" kern="100" dirty="0" err="1">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3"/>
              </a:rPr>
              <a:t>and</a:t>
            </a:r>
            <a:r>
              <a:rPr lang="pt-BR" sz="2000" kern="100" dirty="0">
                <a:effectLst/>
                <a:latin typeface="Aptos" panose="020B0004020202020204" pitchFamily="34" charset="0"/>
                <a:ea typeface="Aptos" panose="020B0004020202020204" pitchFamily="34" charset="0"/>
                <a:cs typeface="Times New Roman" panose="02020603050405020304" pitchFamily="18" charset="0"/>
              </a:rPr>
              <a:t> '2005-12-01';</a:t>
            </a:r>
          </a:p>
          <a:p>
            <a:pPr marL="0" indent="0">
              <a:buNone/>
            </a:pPr>
            <a:endParaRPr lang="pt-BR" dirty="0"/>
          </a:p>
          <a:p>
            <a:pPr marL="0" indent="0">
              <a:buNone/>
            </a:pPr>
            <a:endParaRPr lang="pt-BR" dirty="0"/>
          </a:p>
          <a:p>
            <a:pPr marL="0" indent="0">
              <a:buNone/>
            </a:pPr>
            <a:endParaRPr lang="pt-BR" dirty="0"/>
          </a:p>
        </p:txBody>
      </p:sp>
    </p:spTree>
    <p:extLst>
      <p:ext uri="{BB962C8B-B14F-4D97-AF65-F5344CB8AC3E}">
        <p14:creationId xmlns:p14="http://schemas.microsoft.com/office/powerpoint/2010/main" val="1507884367"/>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1D6AD40-C27E-FB59-B415-E2BEEFB34667}"/>
              </a:ext>
            </a:extLst>
          </p:cNvPr>
          <p:cNvSpPr>
            <a:spLocks noGrp="1"/>
          </p:cNvSpPr>
          <p:nvPr>
            <p:ph type="title"/>
          </p:nvPr>
        </p:nvSpPr>
        <p:spPr/>
        <p:txBody>
          <a:bodyPr/>
          <a:lstStyle/>
          <a:p>
            <a:r>
              <a:rPr lang="pt-BR" dirty="0"/>
              <a:t>IN</a:t>
            </a:r>
          </a:p>
        </p:txBody>
      </p:sp>
      <p:sp>
        <p:nvSpPr>
          <p:cNvPr id="3" name="Espaço Reservado para Conteúdo 2">
            <a:extLst>
              <a:ext uri="{FF2B5EF4-FFF2-40B4-BE49-F238E27FC236}">
                <a16:creationId xmlns:a16="http://schemas.microsoft.com/office/drawing/2014/main" id="{D3A79433-9B12-22B1-B6A0-79ABE291FABF}"/>
              </a:ext>
            </a:extLst>
          </p:cNvPr>
          <p:cNvSpPr>
            <a:spLocks noGrp="1"/>
          </p:cNvSpPr>
          <p:nvPr>
            <p:ph idx="1"/>
          </p:nvPr>
        </p:nvSpPr>
        <p:spPr/>
        <p:txBody>
          <a:bodyPr/>
          <a:lstStyle/>
          <a:p>
            <a:pPr marL="0" indent="0">
              <a:buNone/>
            </a:pPr>
            <a:r>
              <a:rPr lang="pt-BR" dirty="0"/>
              <a:t>A Função IN retorna os registros selecionados em uma lista</a:t>
            </a:r>
          </a:p>
          <a:p>
            <a:pPr marL="0" indent="0">
              <a:buNone/>
            </a:pPr>
            <a:endParaRPr lang="pt-BR" dirty="0"/>
          </a:p>
          <a:p>
            <a:pPr marL="0" indent="0">
              <a:buNone/>
            </a:pPr>
            <a:r>
              <a:rPr lang="pt-BR" dirty="0" err="1"/>
              <a:t>Ex</a:t>
            </a:r>
            <a:r>
              <a:rPr lang="pt-BR" dirty="0"/>
              <a:t>:</a:t>
            </a:r>
          </a:p>
          <a:p>
            <a:pPr marL="0" indent="0">
              <a:buNone/>
            </a:pPr>
            <a:endParaRPr lang="pt-BR" dirty="0"/>
          </a:p>
          <a:p>
            <a:pPr marL="0" indent="0">
              <a:buNone/>
            </a:pPr>
            <a:r>
              <a:rPr lang="pt-BR"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2"/>
              </a:rPr>
              <a:t>SELECT</a:t>
            </a:r>
            <a:r>
              <a:rPr lang="pt-BR" kern="100" dirty="0">
                <a:effectLst/>
                <a:latin typeface="Aptos" panose="020B0004020202020204" pitchFamily="34" charset="0"/>
                <a:ea typeface="Aptos" panose="020B0004020202020204" pitchFamily="34" charset="0"/>
                <a:cs typeface="Times New Roman" panose="02020603050405020304" pitchFamily="18" charset="0"/>
              </a:rPr>
              <a:t> * FROM `pessoas` WHERE ID_PESSOA </a:t>
            </a:r>
            <a:r>
              <a:rPr lang="pt-BR" u="sng" kern="100" dirty="0">
                <a:solidFill>
                  <a:srgbClr val="467886"/>
                </a:solidFill>
                <a:effectLst/>
                <a:latin typeface="Aptos" panose="020B0004020202020204" pitchFamily="34" charset="0"/>
                <a:ea typeface="Aptos" panose="020B0004020202020204" pitchFamily="34" charset="0"/>
                <a:cs typeface="Times New Roman" panose="02020603050405020304" pitchFamily="18" charset="0"/>
                <a:hlinkClick r:id="rId3"/>
              </a:rPr>
              <a:t>IN</a:t>
            </a:r>
            <a:r>
              <a:rPr lang="pt-BR" kern="100" dirty="0">
                <a:effectLst/>
                <a:latin typeface="Aptos" panose="020B0004020202020204" pitchFamily="34" charset="0"/>
                <a:ea typeface="Aptos" panose="020B0004020202020204" pitchFamily="34" charset="0"/>
                <a:cs typeface="Times New Roman" panose="02020603050405020304" pitchFamily="18" charset="0"/>
              </a:rPr>
              <a:t>(1,2);</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187099985"/>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872F8AB-93C1-F79D-7ED0-88315918528A}"/>
              </a:ext>
            </a:extLst>
          </p:cNvPr>
          <p:cNvSpPr>
            <a:spLocks noGrp="1"/>
          </p:cNvSpPr>
          <p:nvPr>
            <p:ph type="title"/>
          </p:nvPr>
        </p:nvSpPr>
        <p:spPr/>
        <p:txBody>
          <a:bodyPr/>
          <a:lstStyle/>
          <a:p>
            <a:r>
              <a:rPr lang="pt-BR" dirty="0"/>
              <a:t>Procedures de </a:t>
            </a:r>
            <a:r>
              <a:rPr lang="pt-BR" dirty="0" err="1"/>
              <a:t>Functions</a:t>
            </a:r>
            <a:endParaRPr lang="pt-BR" dirty="0"/>
          </a:p>
        </p:txBody>
      </p:sp>
      <p:sp>
        <p:nvSpPr>
          <p:cNvPr id="3" name="Espaço Reservado para Conteúdo 2">
            <a:extLst>
              <a:ext uri="{FF2B5EF4-FFF2-40B4-BE49-F238E27FC236}">
                <a16:creationId xmlns:a16="http://schemas.microsoft.com/office/drawing/2014/main" id="{A3C2FCAD-68E5-254A-D4A1-3A2F18D61F8C}"/>
              </a:ext>
            </a:extLst>
          </p:cNvPr>
          <p:cNvSpPr>
            <a:spLocks noGrp="1"/>
          </p:cNvSpPr>
          <p:nvPr>
            <p:ph idx="1"/>
          </p:nvPr>
        </p:nvSpPr>
        <p:spPr/>
        <p:txBody>
          <a:bodyPr/>
          <a:lstStyle/>
          <a:p>
            <a:pPr marL="0" indent="0">
              <a:buNone/>
            </a:pPr>
            <a:r>
              <a:rPr lang="pt-BR" dirty="0"/>
              <a:t>Procedures e </a:t>
            </a:r>
            <a:r>
              <a:rPr lang="pt-BR" dirty="0" err="1"/>
              <a:t>Functions</a:t>
            </a:r>
            <a:r>
              <a:rPr lang="pt-BR" dirty="0"/>
              <a:t> são rotinas definidas no banco de dados, identificadas por um nome pelo qual podem ser invocadas. Dessa forma, um procedimento desses pode executar uma série de instruções, receber parâmetros e retornar valores.</a:t>
            </a:r>
          </a:p>
        </p:txBody>
      </p:sp>
    </p:spTree>
    <p:extLst>
      <p:ext uri="{BB962C8B-B14F-4D97-AF65-F5344CB8AC3E}">
        <p14:creationId xmlns:p14="http://schemas.microsoft.com/office/powerpoint/2010/main" val="913288354"/>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DBAEC5-5646-AE6A-A7B9-ED833CC8941D}"/>
              </a:ext>
            </a:extLst>
          </p:cNvPr>
          <p:cNvSpPr>
            <a:spLocks noGrp="1"/>
          </p:cNvSpPr>
          <p:nvPr>
            <p:ph type="title"/>
          </p:nvPr>
        </p:nvSpPr>
        <p:spPr/>
        <p:txBody>
          <a:bodyPr/>
          <a:lstStyle/>
          <a:p>
            <a:r>
              <a:rPr lang="pt-BR" dirty="0" err="1"/>
              <a:t>Function</a:t>
            </a:r>
            <a:endParaRPr lang="pt-BR" dirty="0"/>
          </a:p>
        </p:txBody>
      </p:sp>
      <p:sp>
        <p:nvSpPr>
          <p:cNvPr id="3" name="Espaço Reservado para Conteúdo 2">
            <a:extLst>
              <a:ext uri="{FF2B5EF4-FFF2-40B4-BE49-F238E27FC236}">
                <a16:creationId xmlns:a16="http://schemas.microsoft.com/office/drawing/2014/main" id="{09284534-32B5-F529-4ED7-40936AF6C97B}"/>
              </a:ext>
            </a:extLst>
          </p:cNvPr>
          <p:cNvSpPr>
            <a:spLocks noGrp="1"/>
          </p:cNvSpPr>
          <p:nvPr>
            <p:ph idx="1"/>
          </p:nvPr>
        </p:nvSpPr>
        <p:spPr/>
        <p:txBody>
          <a:bodyPr/>
          <a:lstStyle/>
          <a:p>
            <a:pPr marL="0" indent="0">
              <a:buNone/>
            </a:pPr>
            <a:r>
              <a:rPr lang="pt-BR" dirty="0"/>
              <a:t>Uma função é usada para gerar um valor que pode ser usado em uma expressão. Esse valor é geralmente baseado em um ou mais parâmetros fornecidos à função. As funções são executadas geralmente como parte de uma expressão.</a:t>
            </a:r>
          </a:p>
          <a:p>
            <a:pPr marL="0" indent="0">
              <a:buNone/>
            </a:pPr>
            <a:endParaRPr lang="pt-BR" dirty="0"/>
          </a:p>
          <a:p>
            <a:pPr marL="0" indent="0">
              <a:buNone/>
            </a:pPr>
            <a:r>
              <a:rPr lang="pt-BR" dirty="0"/>
              <a:t>O MySQL possui diversas funções internas que o desenvolvedor pode utilizar, e também permite que criemos nossas próprias funções, e é isso que mostraremos como fazer agora.</a:t>
            </a:r>
          </a:p>
        </p:txBody>
      </p:sp>
    </p:spTree>
    <p:extLst>
      <p:ext uri="{BB962C8B-B14F-4D97-AF65-F5344CB8AC3E}">
        <p14:creationId xmlns:p14="http://schemas.microsoft.com/office/powerpoint/2010/main" val="910639567"/>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F5D7175-97E8-3F05-EA5A-6DF9C3333D99}"/>
              </a:ext>
            </a:extLst>
          </p:cNvPr>
          <p:cNvSpPr>
            <a:spLocks noGrp="1"/>
          </p:cNvSpPr>
          <p:nvPr>
            <p:ph type="title"/>
          </p:nvPr>
        </p:nvSpPr>
        <p:spPr/>
        <p:txBody>
          <a:bodyPr/>
          <a:lstStyle/>
          <a:p>
            <a:r>
              <a:rPr lang="pt-BR" dirty="0" err="1"/>
              <a:t>Functions</a:t>
            </a:r>
            <a:endParaRPr lang="pt-BR" dirty="0"/>
          </a:p>
        </p:txBody>
      </p:sp>
      <p:sp>
        <p:nvSpPr>
          <p:cNvPr id="3" name="Espaço Reservado para Conteúdo 2">
            <a:extLst>
              <a:ext uri="{FF2B5EF4-FFF2-40B4-BE49-F238E27FC236}">
                <a16:creationId xmlns:a16="http://schemas.microsoft.com/office/drawing/2014/main" id="{B36383D7-1386-FFE8-FB5B-3AD6932CB0F9}"/>
              </a:ext>
            </a:extLst>
          </p:cNvPr>
          <p:cNvSpPr>
            <a:spLocks noGrp="1"/>
          </p:cNvSpPr>
          <p:nvPr>
            <p:ph idx="1"/>
          </p:nvPr>
        </p:nvSpPr>
        <p:spPr/>
        <p:txBody>
          <a:bodyPr>
            <a:normAutofit/>
          </a:bodyPr>
          <a:lstStyle/>
          <a:p>
            <a:pPr marL="0" indent="0">
              <a:buNone/>
            </a:pPr>
            <a:r>
              <a:rPr lang="pt-BR" dirty="0"/>
              <a:t>CREATE FUNCTION </a:t>
            </a:r>
            <a:r>
              <a:rPr lang="pt-BR" dirty="0" err="1"/>
              <a:t>nome_funcao</a:t>
            </a:r>
            <a:r>
              <a:rPr lang="pt-BR" dirty="0"/>
              <a:t>(</a:t>
            </a:r>
            <a:r>
              <a:rPr lang="pt-BR" dirty="0" err="1"/>
              <a:t>parametros</a:t>
            </a:r>
            <a:r>
              <a:rPr lang="pt-BR" dirty="0"/>
              <a:t>)</a:t>
            </a:r>
          </a:p>
          <a:p>
            <a:pPr marL="0" indent="0">
              <a:buNone/>
            </a:pPr>
            <a:r>
              <a:rPr lang="pt-BR" dirty="0"/>
              <a:t>RETURNS tipo</a:t>
            </a:r>
          </a:p>
          <a:p>
            <a:pPr marL="0" indent="0">
              <a:buNone/>
            </a:pPr>
            <a:r>
              <a:rPr lang="pt-BR" dirty="0"/>
              <a:t>DETERMINISTIC</a:t>
            </a:r>
          </a:p>
          <a:p>
            <a:pPr marL="0" indent="0">
              <a:buNone/>
            </a:pPr>
            <a:r>
              <a:rPr lang="pt-BR" dirty="0"/>
              <a:t>BEGIN</a:t>
            </a:r>
          </a:p>
          <a:p>
            <a:pPr marL="0" indent="0">
              <a:buNone/>
            </a:pPr>
            <a:r>
              <a:rPr lang="pt-BR" dirty="0"/>
              <a:t>   DECLARE </a:t>
            </a:r>
            <a:r>
              <a:rPr lang="pt-BR" dirty="0" err="1"/>
              <a:t>variaveis</a:t>
            </a:r>
            <a:r>
              <a:rPr lang="pt-BR" dirty="0"/>
              <a:t>;</a:t>
            </a:r>
          </a:p>
          <a:p>
            <a:pPr marL="0" indent="0">
              <a:buNone/>
            </a:pPr>
            <a:r>
              <a:rPr lang="pt-BR" dirty="0"/>
              <a:t>   -- lógica</a:t>
            </a:r>
          </a:p>
          <a:p>
            <a:pPr marL="0" indent="0">
              <a:buNone/>
            </a:pPr>
            <a:r>
              <a:rPr lang="pt-BR" dirty="0"/>
              <a:t>   RETURN valor;</a:t>
            </a:r>
          </a:p>
          <a:p>
            <a:pPr marL="0" indent="0">
              <a:buNone/>
            </a:pPr>
            <a:r>
              <a:rPr lang="pt-BR" dirty="0"/>
              <a:t>END;</a:t>
            </a:r>
          </a:p>
        </p:txBody>
      </p:sp>
    </p:spTree>
    <p:extLst>
      <p:ext uri="{BB962C8B-B14F-4D97-AF65-F5344CB8AC3E}">
        <p14:creationId xmlns:p14="http://schemas.microsoft.com/office/powerpoint/2010/main" val="22484122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14CF8C3-8699-1DF4-3F6B-55C4348C97C0}"/>
              </a:ext>
            </a:extLst>
          </p:cNvPr>
          <p:cNvSpPr>
            <a:spLocks noGrp="1"/>
          </p:cNvSpPr>
          <p:nvPr>
            <p:ph type="title"/>
          </p:nvPr>
        </p:nvSpPr>
        <p:spPr/>
        <p:txBody>
          <a:bodyPr/>
          <a:lstStyle/>
          <a:p>
            <a:r>
              <a:rPr lang="pt-BR" dirty="0"/>
              <a:t>O que é um Banco de Dados Relacional</a:t>
            </a:r>
          </a:p>
        </p:txBody>
      </p:sp>
      <p:sp>
        <p:nvSpPr>
          <p:cNvPr id="3" name="Espaço Reservado para Conteúdo 2">
            <a:extLst>
              <a:ext uri="{FF2B5EF4-FFF2-40B4-BE49-F238E27FC236}">
                <a16:creationId xmlns:a16="http://schemas.microsoft.com/office/drawing/2014/main" id="{D5F46AA6-1AED-254B-D51A-AD5DD27E9466}"/>
              </a:ext>
            </a:extLst>
          </p:cNvPr>
          <p:cNvSpPr>
            <a:spLocks noGrp="1"/>
          </p:cNvSpPr>
          <p:nvPr>
            <p:ph idx="1"/>
          </p:nvPr>
        </p:nvSpPr>
        <p:spPr>
          <a:xfrm>
            <a:off x="317695" y="1291053"/>
            <a:ext cx="6267590" cy="4351338"/>
          </a:xfrm>
        </p:spPr>
        <p:txBody>
          <a:bodyPr/>
          <a:lstStyle/>
          <a:p>
            <a:pPr marL="0" indent="0">
              <a:buNone/>
            </a:pPr>
            <a:r>
              <a:rPr lang="pt-BR" dirty="0"/>
              <a:t>Um banco de dados relacional armazena dados em tabelas separadas, em vez de colocar todos os dados em um único local. A estrutura do banco de dados é organizada em tabelas que podem ter relacionamento umas com as outras. Esse modelo permite maior escalabilidade com baixa latência se bem modelado. </a:t>
            </a:r>
          </a:p>
        </p:txBody>
      </p:sp>
      <p:pic>
        <p:nvPicPr>
          <p:cNvPr id="5" name="Imagem 4" descr="Diagrama&#10;&#10;Descrição gerada automaticamente">
            <a:extLst>
              <a:ext uri="{FF2B5EF4-FFF2-40B4-BE49-F238E27FC236}">
                <a16:creationId xmlns:a16="http://schemas.microsoft.com/office/drawing/2014/main" id="{915FE2C5-1FA9-F6EA-E416-E2B7D66F1E8D}"/>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997640" y="1291053"/>
            <a:ext cx="5025548" cy="3987957"/>
          </a:xfrm>
          <a:prstGeom prst="rect">
            <a:avLst/>
          </a:prstGeom>
        </p:spPr>
      </p:pic>
    </p:spTree>
    <p:extLst>
      <p:ext uri="{BB962C8B-B14F-4D97-AF65-F5344CB8AC3E}">
        <p14:creationId xmlns:p14="http://schemas.microsoft.com/office/powerpoint/2010/main" val="903808411"/>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5DB5C3D-D284-4E9F-AB7A-19407643F427}"/>
              </a:ext>
            </a:extLst>
          </p:cNvPr>
          <p:cNvSpPr>
            <a:spLocks noGrp="1"/>
          </p:cNvSpPr>
          <p:nvPr>
            <p:ph type="title"/>
          </p:nvPr>
        </p:nvSpPr>
        <p:spPr/>
        <p:txBody>
          <a:bodyPr/>
          <a:lstStyle/>
          <a:p>
            <a:r>
              <a:rPr lang="pt-BR" dirty="0" err="1"/>
              <a:t>Function</a:t>
            </a:r>
            <a:r>
              <a:rPr lang="pt-BR" dirty="0"/>
              <a:t> Exemplo</a:t>
            </a:r>
          </a:p>
        </p:txBody>
      </p:sp>
      <p:sp>
        <p:nvSpPr>
          <p:cNvPr id="3" name="Espaço Reservado para Conteúdo 2">
            <a:extLst>
              <a:ext uri="{FF2B5EF4-FFF2-40B4-BE49-F238E27FC236}">
                <a16:creationId xmlns:a16="http://schemas.microsoft.com/office/drawing/2014/main" id="{026393F4-3A1E-2E62-3B75-5B3E09068F2C}"/>
              </a:ext>
            </a:extLst>
          </p:cNvPr>
          <p:cNvSpPr>
            <a:spLocks noGrp="1"/>
          </p:cNvSpPr>
          <p:nvPr>
            <p:ph idx="1"/>
          </p:nvPr>
        </p:nvSpPr>
        <p:spPr>
          <a:xfrm>
            <a:off x="317695" y="1253331"/>
            <a:ext cx="11705493" cy="4351338"/>
          </a:xfrm>
        </p:spPr>
        <p:txBody>
          <a:bodyPr>
            <a:normAutofit/>
          </a:bodyPr>
          <a:lstStyle/>
          <a:p>
            <a:pPr marL="0" indent="0">
              <a:buNone/>
            </a:pPr>
            <a:r>
              <a:rPr lang="pt-BR" dirty="0"/>
              <a:t>CREATE FUNCTION </a:t>
            </a:r>
            <a:r>
              <a:rPr lang="pt-BR" dirty="0" err="1"/>
              <a:t>calcular_desconto</a:t>
            </a:r>
            <a:r>
              <a:rPr lang="pt-BR" dirty="0"/>
              <a:t>(valor DECIMAL(10,2), percentual INT)</a:t>
            </a:r>
          </a:p>
          <a:p>
            <a:pPr marL="0" indent="0">
              <a:buNone/>
            </a:pPr>
            <a:r>
              <a:rPr lang="pt-BR" dirty="0"/>
              <a:t>RETURNS DECIMAL(10,2)</a:t>
            </a:r>
          </a:p>
          <a:p>
            <a:pPr marL="0" indent="0">
              <a:buNone/>
            </a:pPr>
            <a:r>
              <a:rPr lang="pt-BR" dirty="0"/>
              <a:t>RETURN valor - (valor * percentual / 100);</a:t>
            </a:r>
          </a:p>
          <a:p>
            <a:pPr marL="0" indent="0">
              <a:buNone/>
            </a:pPr>
            <a:endParaRPr lang="pt-BR" dirty="0"/>
          </a:p>
          <a:p>
            <a:pPr marL="0" indent="0">
              <a:buNone/>
            </a:pPr>
            <a:r>
              <a:rPr lang="pt-BR" dirty="0"/>
              <a:t>Invocando a função:</a:t>
            </a:r>
          </a:p>
          <a:p>
            <a:pPr marL="0" indent="0">
              <a:buNone/>
            </a:pPr>
            <a:endParaRPr lang="pt-BR" dirty="0"/>
          </a:p>
          <a:p>
            <a:pPr marL="0" indent="0">
              <a:buNone/>
            </a:pPr>
            <a:r>
              <a:rPr lang="pt-BR" dirty="0"/>
              <a:t>SELECT </a:t>
            </a:r>
            <a:r>
              <a:rPr lang="pt-BR" dirty="0" err="1"/>
              <a:t>calcular_desconto</a:t>
            </a:r>
            <a:r>
              <a:rPr lang="pt-BR" dirty="0"/>
              <a:t>(100, 10); -- Resultado: 90.00</a:t>
            </a:r>
          </a:p>
        </p:txBody>
      </p:sp>
    </p:spTree>
    <p:extLst>
      <p:ext uri="{BB962C8B-B14F-4D97-AF65-F5344CB8AC3E}">
        <p14:creationId xmlns:p14="http://schemas.microsoft.com/office/powerpoint/2010/main" val="279278490"/>
      </p:ext>
    </p:extLst>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D13557E0-C5A7-D23B-F6FC-A038EC7EFBE0}"/>
              </a:ext>
            </a:extLst>
          </p:cNvPr>
          <p:cNvSpPr>
            <a:spLocks noGrp="1"/>
          </p:cNvSpPr>
          <p:nvPr>
            <p:ph idx="1"/>
          </p:nvPr>
        </p:nvSpPr>
        <p:spPr>
          <a:xfrm>
            <a:off x="243253" y="359229"/>
            <a:ext cx="11705493" cy="5402905"/>
          </a:xfrm>
        </p:spPr>
        <p:txBody>
          <a:bodyPr>
            <a:normAutofit fontScale="77500" lnSpcReduction="20000"/>
          </a:bodyPr>
          <a:lstStyle/>
          <a:p>
            <a:pPr marL="0" indent="0">
              <a:buNone/>
            </a:pPr>
            <a:r>
              <a:rPr lang="pt-BR" dirty="0"/>
              <a:t>CREATE TABLE `</a:t>
            </a:r>
            <a:r>
              <a:rPr lang="pt-BR" dirty="0" err="1"/>
              <a:t>funcionarios</a:t>
            </a:r>
            <a:r>
              <a:rPr lang="pt-BR" dirty="0"/>
              <a:t>` (</a:t>
            </a:r>
          </a:p>
          <a:p>
            <a:pPr marL="0" indent="0">
              <a:buNone/>
            </a:pPr>
            <a:r>
              <a:rPr lang="pt-BR" dirty="0"/>
              <a:t>  `</a:t>
            </a:r>
            <a:r>
              <a:rPr lang="pt-BR" dirty="0" err="1"/>
              <a:t>id_funcionario</a:t>
            </a:r>
            <a:r>
              <a:rPr lang="pt-BR" dirty="0"/>
              <a:t>` </a:t>
            </a:r>
            <a:r>
              <a:rPr lang="pt-BR" dirty="0" err="1"/>
              <a:t>int</a:t>
            </a:r>
            <a:r>
              <a:rPr lang="pt-BR" dirty="0"/>
              <a:t>(11) NOT NULL,</a:t>
            </a:r>
          </a:p>
          <a:p>
            <a:pPr marL="0" indent="0">
              <a:buNone/>
            </a:pPr>
            <a:r>
              <a:rPr lang="pt-BR" dirty="0"/>
              <a:t>  `nome` </a:t>
            </a:r>
            <a:r>
              <a:rPr lang="pt-BR" dirty="0" err="1"/>
              <a:t>varchar</a:t>
            </a:r>
            <a:r>
              <a:rPr lang="pt-BR" dirty="0"/>
              <a:t>(60) NOT NULL,</a:t>
            </a:r>
          </a:p>
          <a:p>
            <a:pPr marL="0" indent="0">
              <a:buNone/>
            </a:pPr>
            <a:r>
              <a:rPr lang="pt-BR" dirty="0"/>
              <a:t>  `salario` </a:t>
            </a:r>
            <a:r>
              <a:rPr lang="pt-BR" dirty="0" err="1"/>
              <a:t>float</a:t>
            </a:r>
            <a:r>
              <a:rPr lang="pt-BR" dirty="0"/>
              <a:t> NOT NULL DEFAULT 0</a:t>
            </a:r>
          </a:p>
          <a:p>
            <a:pPr marL="0" indent="0">
              <a:buNone/>
            </a:pPr>
            <a:r>
              <a:rPr lang="pt-BR" dirty="0"/>
              <a:t>) ENGINE=</a:t>
            </a:r>
            <a:r>
              <a:rPr lang="pt-BR" dirty="0" err="1"/>
              <a:t>InnoDB</a:t>
            </a:r>
            <a:r>
              <a:rPr lang="pt-BR" dirty="0"/>
              <a:t> DEFAULT CHARSET=utf8mb4 COLLATE=utf8mb4_general_ci;</a:t>
            </a:r>
          </a:p>
          <a:p>
            <a:pPr marL="0" indent="0">
              <a:buNone/>
            </a:pPr>
            <a:r>
              <a:rPr lang="pt-BR" dirty="0"/>
              <a:t> </a:t>
            </a:r>
          </a:p>
          <a:p>
            <a:pPr marL="0" indent="0">
              <a:buNone/>
            </a:pPr>
            <a:r>
              <a:rPr lang="pt-BR" dirty="0"/>
              <a:t>INSERT INTO `</a:t>
            </a:r>
            <a:r>
              <a:rPr lang="pt-BR" dirty="0" err="1"/>
              <a:t>funcionarios</a:t>
            </a:r>
            <a:r>
              <a:rPr lang="pt-BR" dirty="0"/>
              <a:t>` (`</a:t>
            </a:r>
            <a:r>
              <a:rPr lang="pt-BR" dirty="0" err="1"/>
              <a:t>id_funcionario</a:t>
            </a:r>
            <a:r>
              <a:rPr lang="pt-BR" dirty="0"/>
              <a:t>`, `nome`, `salario`) VALUES</a:t>
            </a:r>
          </a:p>
          <a:p>
            <a:pPr marL="0" indent="0">
              <a:buNone/>
            </a:pPr>
            <a:r>
              <a:rPr lang="pt-BR" dirty="0"/>
              <a:t>(1, 'José Ferreira da </a:t>
            </a:r>
            <a:r>
              <a:rPr lang="pt-BR" dirty="0" err="1"/>
              <a:t>SIlva</a:t>
            </a:r>
            <a:r>
              <a:rPr lang="pt-BR" dirty="0"/>
              <a:t>', 3500),</a:t>
            </a:r>
          </a:p>
          <a:p>
            <a:pPr marL="0" indent="0">
              <a:buNone/>
            </a:pPr>
            <a:r>
              <a:rPr lang="pt-BR" dirty="0"/>
              <a:t>(2, 'João Saldanha', 5000),</a:t>
            </a:r>
          </a:p>
          <a:p>
            <a:pPr marL="0" indent="0">
              <a:buNone/>
            </a:pPr>
            <a:r>
              <a:rPr lang="pt-BR" dirty="0"/>
              <a:t>(3, 'Maria da </a:t>
            </a:r>
            <a:r>
              <a:rPr lang="pt-BR" dirty="0" err="1"/>
              <a:t>SIlva</a:t>
            </a:r>
            <a:r>
              <a:rPr lang="pt-BR" dirty="0"/>
              <a:t>', 3500);</a:t>
            </a:r>
          </a:p>
          <a:p>
            <a:pPr marL="0" indent="0">
              <a:buNone/>
            </a:pPr>
            <a:r>
              <a:rPr lang="pt-BR" dirty="0"/>
              <a:t> </a:t>
            </a:r>
          </a:p>
          <a:p>
            <a:pPr marL="0" indent="0">
              <a:buNone/>
            </a:pPr>
            <a:r>
              <a:rPr lang="pt-BR" dirty="0"/>
              <a:t>ALTER TABLE `</a:t>
            </a:r>
            <a:r>
              <a:rPr lang="pt-BR" dirty="0" err="1"/>
              <a:t>funcionarios</a:t>
            </a:r>
            <a:r>
              <a:rPr lang="pt-BR" dirty="0"/>
              <a:t>`</a:t>
            </a:r>
          </a:p>
          <a:p>
            <a:pPr marL="0" indent="0">
              <a:buNone/>
            </a:pPr>
            <a:r>
              <a:rPr lang="pt-BR" dirty="0"/>
              <a:t>  ADD PRIMARY KEY (`</a:t>
            </a:r>
            <a:r>
              <a:rPr lang="pt-BR" dirty="0" err="1"/>
              <a:t>id_funcionario</a:t>
            </a:r>
            <a:r>
              <a:rPr lang="pt-BR" dirty="0"/>
              <a:t>`);</a:t>
            </a:r>
          </a:p>
          <a:p>
            <a:pPr marL="0" indent="0">
              <a:buNone/>
            </a:pPr>
            <a:r>
              <a:rPr lang="pt-BR" dirty="0"/>
              <a:t>ALTER TABLE `</a:t>
            </a:r>
            <a:r>
              <a:rPr lang="pt-BR" dirty="0" err="1"/>
              <a:t>funcionarios</a:t>
            </a:r>
            <a:r>
              <a:rPr lang="pt-BR" dirty="0"/>
              <a:t>`</a:t>
            </a:r>
          </a:p>
          <a:p>
            <a:pPr marL="0" indent="0">
              <a:buNone/>
            </a:pPr>
            <a:r>
              <a:rPr lang="pt-BR" dirty="0"/>
              <a:t>  MODIFY `</a:t>
            </a:r>
            <a:r>
              <a:rPr lang="pt-BR" dirty="0" err="1"/>
              <a:t>id_funcionario</a:t>
            </a:r>
            <a:r>
              <a:rPr lang="pt-BR" dirty="0"/>
              <a:t>` </a:t>
            </a:r>
            <a:r>
              <a:rPr lang="pt-BR" dirty="0" err="1"/>
              <a:t>int</a:t>
            </a:r>
            <a:r>
              <a:rPr lang="pt-BR" dirty="0"/>
              <a:t>(11) NOT NULL AUTO_INCREMENT, AUTO_INCREMENT=4;</a:t>
            </a:r>
          </a:p>
          <a:p>
            <a:endParaRPr lang="pt-BR" dirty="0"/>
          </a:p>
        </p:txBody>
      </p:sp>
    </p:spTree>
    <p:extLst>
      <p:ext uri="{BB962C8B-B14F-4D97-AF65-F5344CB8AC3E}">
        <p14:creationId xmlns:p14="http://schemas.microsoft.com/office/powerpoint/2010/main" val="3719072139"/>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C9EA980-792C-D6DA-EEC6-C9886026FC92}"/>
              </a:ext>
            </a:extLst>
          </p:cNvPr>
          <p:cNvSpPr>
            <a:spLocks noGrp="1"/>
          </p:cNvSpPr>
          <p:nvPr>
            <p:ph type="title"/>
          </p:nvPr>
        </p:nvSpPr>
        <p:spPr/>
        <p:txBody>
          <a:bodyPr/>
          <a:lstStyle/>
          <a:p>
            <a:r>
              <a:rPr lang="pt-BR" dirty="0" err="1"/>
              <a:t>Functions</a:t>
            </a:r>
            <a:r>
              <a:rPr lang="pt-BR" dirty="0"/>
              <a:t> Exemplo</a:t>
            </a:r>
          </a:p>
        </p:txBody>
      </p:sp>
      <p:sp>
        <p:nvSpPr>
          <p:cNvPr id="3" name="Espaço Reservado para Conteúdo 2">
            <a:extLst>
              <a:ext uri="{FF2B5EF4-FFF2-40B4-BE49-F238E27FC236}">
                <a16:creationId xmlns:a16="http://schemas.microsoft.com/office/drawing/2014/main" id="{FD9C5360-CE0F-6E39-F47F-AC74920F5319}"/>
              </a:ext>
            </a:extLst>
          </p:cNvPr>
          <p:cNvSpPr>
            <a:spLocks noGrp="1"/>
          </p:cNvSpPr>
          <p:nvPr>
            <p:ph idx="1"/>
          </p:nvPr>
        </p:nvSpPr>
        <p:spPr/>
        <p:txBody>
          <a:bodyPr>
            <a:normAutofit/>
          </a:bodyPr>
          <a:lstStyle/>
          <a:p>
            <a:pPr marL="0" indent="0">
              <a:buNone/>
            </a:pPr>
            <a:r>
              <a:rPr lang="pt-BR" dirty="0"/>
              <a:t>CREATE FUNCTION </a:t>
            </a:r>
            <a:r>
              <a:rPr lang="pt-BR" dirty="0" err="1"/>
              <a:t>fn_verSalario</a:t>
            </a:r>
            <a:r>
              <a:rPr lang="pt-BR" dirty="0"/>
              <a:t> (a SMALLINT)</a:t>
            </a:r>
          </a:p>
          <a:p>
            <a:pPr marL="0" indent="0">
              <a:buNone/>
            </a:pPr>
            <a:r>
              <a:rPr lang="pt-BR" dirty="0"/>
              <a:t>RETURNS VARCHAR(60)</a:t>
            </a:r>
          </a:p>
          <a:p>
            <a:pPr marL="0" indent="0">
              <a:buNone/>
            </a:pPr>
            <a:r>
              <a:rPr lang="pt-BR" dirty="0"/>
              <a:t>RETURN</a:t>
            </a:r>
          </a:p>
          <a:p>
            <a:pPr marL="0" indent="0">
              <a:buNone/>
            </a:pPr>
            <a:r>
              <a:rPr lang="pt-BR" dirty="0"/>
              <a:t>(SELECT CONCAT('O salario de ', nome, ' é ', salario)</a:t>
            </a:r>
          </a:p>
          <a:p>
            <a:pPr marL="0" indent="0">
              <a:buNone/>
            </a:pPr>
            <a:r>
              <a:rPr lang="pt-BR" dirty="0"/>
              <a:t>FROM </a:t>
            </a:r>
            <a:r>
              <a:rPr lang="pt-BR" dirty="0" err="1"/>
              <a:t>funcionarios</a:t>
            </a:r>
            <a:endParaRPr lang="pt-BR" dirty="0"/>
          </a:p>
          <a:p>
            <a:pPr marL="0" indent="0">
              <a:buNone/>
            </a:pPr>
            <a:r>
              <a:rPr lang="pt-BR" dirty="0"/>
              <a:t>WHERE </a:t>
            </a:r>
            <a:r>
              <a:rPr lang="pt-BR" dirty="0" err="1"/>
              <a:t>id_funcionario</a:t>
            </a:r>
            <a:r>
              <a:rPr lang="pt-BR" dirty="0"/>
              <a:t>  = a);</a:t>
            </a:r>
          </a:p>
          <a:p>
            <a:pPr marL="0" indent="0">
              <a:buNone/>
            </a:pPr>
            <a:endParaRPr lang="pt-BR" dirty="0"/>
          </a:p>
          <a:p>
            <a:pPr marL="0" indent="0">
              <a:buNone/>
            </a:pPr>
            <a:r>
              <a:rPr lang="pt-BR" dirty="0"/>
              <a:t>SELECT </a:t>
            </a:r>
            <a:r>
              <a:rPr lang="pt-BR" dirty="0" err="1"/>
              <a:t>fn_verSalario</a:t>
            </a:r>
            <a:r>
              <a:rPr lang="pt-BR" dirty="0"/>
              <a:t> (2) </a:t>
            </a:r>
            <a:r>
              <a:rPr lang="pt-BR" b="1" dirty="0"/>
              <a:t>AS Resultado;</a:t>
            </a:r>
          </a:p>
          <a:p>
            <a:pPr marL="0" indent="0">
              <a:buNone/>
            </a:pPr>
            <a:endParaRPr lang="pt-BR" dirty="0"/>
          </a:p>
        </p:txBody>
      </p:sp>
    </p:spTree>
    <p:extLst>
      <p:ext uri="{BB962C8B-B14F-4D97-AF65-F5344CB8AC3E}">
        <p14:creationId xmlns:p14="http://schemas.microsoft.com/office/powerpoint/2010/main" val="2256173765"/>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9D73628-1F4A-2324-50EA-A5B09385ADE8}"/>
              </a:ext>
            </a:extLst>
          </p:cNvPr>
          <p:cNvSpPr>
            <a:spLocks noGrp="1"/>
          </p:cNvSpPr>
          <p:nvPr>
            <p:ph type="title"/>
          </p:nvPr>
        </p:nvSpPr>
        <p:spPr/>
        <p:txBody>
          <a:bodyPr/>
          <a:lstStyle/>
          <a:p>
            <a:r>
              <a:rPr lang="pt-BR" dirty="0"/>
              <a:t>Procedure</a:t>
            </a:r>
          </a:p>
        </p:txBody>
      </p:sp>
      <p:sp>
        <p:nvSpPr>
          <p:cNvPr id="3" name="Espaço Reservado para Conteúdo 2">
            <a:extLst>
              <a:ext uri="{FF2B5EF4-FFF2-40B4-BE49-F238E27FC236}">
                <a16:creationId xmlns:a16="http://schemas.microsoft.com/office/drawing/2014/main" id="{CC203568-2956-9186-C611-C402F03A0E13}"/>
              </a:ext>
            </a:extLst>
          </p:cNvPr>
          <p:cNvSpPr>
            <a:spLocks noGrp="1"/>
          </p:cNvSpPr>
          <p:nvPr>
            <p:ph idx="1"/>
          </p:nvPr>
        </p:nvSpPr>
        <p:spPr/>
        <p:txBody>
          <a:bodyPr/>
          <a:lstStyle/>
          <a:p>
            <a:pPr marL="0" indent="0">
              <a:buNone/>
            </a:pPr>
            <a:r>
              <a:rPr lang="pt-BR" dirty="0"/>
              <a:t>Uma PROCEDURE (também chamada </a:t>
            </a:r>
            <a:r>
              <a:rPr lang="pt-BR" dirty="0" err="1"/>
              <a:t>stored</a:t>
            </a:r>
            <a:r>
              <a:rPr lang="pt-BR" dirty="0"/>
              <a:t> procedure) é uma </a:t>
            </a:r>
            <a:r>
              <a:rPr lang="pt-BR" dirty="0" err="1"/>
              <a:t>subrotina</a:t>
            </a:r>
            <a:r>
              <a:rPr lang="pt-BR" dirty="0"/>
              <a:t> que fica armazenada no banco de dados. Uma PROCEDURE tem um nome, uma lista de parâmetros e declarações de comandos SQL.</a:t>
            </a:r>
          </a:p>
          <a:p>
            <a:pPr marL="0" indent="0">
              <a:buNone/>
            </a:pPr>
            <a:endParaRPr lang="pt-BR" dirty="0"/>
          </a:p>
        </p:txBody>
      </p:sp>
    </p:spTree>
    <p:extLst>
      <p:ext uri="{BB962C8B-B14F-4D97-AF65-F5344CB8AC3E}">
        <p14:creationId xmlns:p14="http://schemas.microsoft.com/office/powerpoint/2010/main" val="1636824232"/>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A3C5EE9-56E4-6AB1-A176-9BA6DF760630}"/>
              </a:ext>
            </a:extLst>
          </p:cNvPr>
          <p:cNvSpPr>
            <a:spLocks noGrp="1"/>
          </p:cNvSpPr>
          <p:nvPr>
            <p:ph type="title"/>
          </p:nvPr>
        </p:nvSpPr>
        <p:spPr/>
        <p:txBody>
          <a:bodyPr/>
          <a:lstStyle/>
          <a:p>
            <a:r>
              <a:rPr lang="pt-BR" dirty="0"/>
              <a:t>Procedures</a:t>
            </a:r>
          </a:p>
        </p:txBody>
      </p:sp>
      <p:sp>
        <p:nvSpPr>
          <p:cNvPr id="3" name="Espaço Reservado para Conteúdo 2">
            <a:extLst>
              <a:ext uri="{FF2B5EF4-FFF2-40B4-BE49-F238E27FC236}">
                <a16:creationId xmlns:a16="http://schemas.microsoft.com/office/drawing/2014/main" id="{A8010823-7352-EACA-24B2-6DE1B621DB33}"/>
              </a:ext>
            </a:extLst>
          </p:cNvPr>
          <p:cNvSpPr>
            <a:spLocks noGrp="1"/>
          </p:cNvSpPr>
          <p:nvPr>
            <p:ph idx="1"/>
          </p:nvPr>
        </p:nvSpPr>
        <p:spPr/>
        <p:txBody>
          <a:bodyPr/>
          <a:lstStyle/>
          <a:p>
            <a:pPr marL="0" indent="0">
              <a:buNone/>
            </a:pPr>
            <a:r>
              <a:rPr lang="pt-BR" dirty="0"/>
              <a:t>CREATE PROCEDURE </a:t>
            </a:r>
            <a:r>
              <a:rPr lang="pt-BR" dirty="0" err="1"/>
              <a:t>nome_procedimento</a:t>
            </a:r>
            <a:r>
              <a:rPr lang="pt-BR" dirty="0"/>
              <a:t> (parâmetros)</a:t>
            </a:r>
          </a:p>
          <a:p>
            <a:pPr marL="0" indent="0">
              <a:buNone/>
            </a:pPr>
            <a:r>
              <a:rPr lang="pt-BR" dirty="0"/>
              <a:t>/*CORPO DO PROCEDIMENTO*/</a:t>
            </a:r>
          </a:p>
        </p:txBody>
      </p:sp>
    </p:spTree>
    <p:extLst>
      <p:ext uri="{BB962C8B-B14F-4D97-AF65-F5344CB8AC3E}">
        <p14:creationId xmlns:p14="http://schemas.microsoft.com/office/powerpoint/2010/main" val="1546896627"/>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FA3D9BB-72F2-D3BA-91CE-C0B822CB6E33}"/>
              </a:ext>
            </a:extLst>
          </p:cNvPr>
          <p:cNvSpPr>
            <a:spLocks noGrp="1"/>
          </p:cNvSpPr>
          <p:nvPr>
            <p:ph type="title"/>
          </p:nvPr>
        </p:nvSpPr>
        <p:spPr/>
        <p:txBody>
          <a:bodyPr/>
          <a:lstStyle/>
          <a:p>
            <a:r>
              <a:rPr lang="pt-BR" dirty="0"/>
              <a:t>Procedures Exemplo</a:t>
            </a:r>
          </a:p>
        </p:txBody>
      </p:sp>
      <p:sp>
        <p:nvSpPr>
          <p:cNvPr id="3" name="Espaço Reservado para Conteúdo 2">
            <a:extLst>
              <a:ext uri="{FF2B5EF4-FFF2-40B4-BE49-F238E27FC236}">
                <a16:creationId xmlns:a16="http://schemas.microsoft.com/office/drawing/2014/main" id="{2087006E-027D-C337-4B19-02B7FD1F1167}"/>
              </a:ext>
            </a:extLst>
          </p:cNvPr>
          <p:cNvSpPr>
            <a:spLocks noGrp="1"/>
          </p:cNvSpPr>
          <p:nvPr>
            <p:ph idx="1"/>
          </p:nvPr>
        </p:nvSpPr>
        <p:spPr/>
        <p:txBody>
          <a:bodyPr>
            <a:normAutofit/>
          </a:bodyPr>
          <a:lstStyle/>
          <a:p>
            <a:pPr marL="0" indent="0">
              <a:buNone/>
            </a:pPr>
            <a:endParaRPr lang="en-US" dirty="0"/>
          </a:p>
          <a:p>
            <a:pPr marL="0" indent="0">
              <a:buNone/>
            </a:pPr>
            <a:r>
              <a:rPr lang="en-US" dirty="0"/>
              <a:t>CREATE PROCEDURE </a:t>
            </a:r>
            <a:r>
              <a:rPr lang="en-US" dirty="0" err="1"/>
              <a:t>ContaFuncionarios</a:t>
            </a:r>
            <a:r>
              <a:rPr lang="en-US" dirty="0"/>
              <a:t>(OUT </a:t>
            </a:r>
            <a:r>
              <a:rPr lang="en-US" dirty="0" err="1"/>
              <a:t>quantidade</a:t>
            </a:r>
            <a:r>
              <a:rPr lang="en-US" dirty="0"/>
              <a:t> INT)</a:t>
            </a:r>
          </a:p>
          <a:p>
            <a:pPr marL="0" indent="0">
              <a:buNone/>
            </a:pPr>
            <a:r>
              <a:rPr lang="en-US" dirty="0"/>
              <a:t>SELECT COUNT(*) INTO </a:t>
            </a:r>
            <a:r>
              <a:rPr lang="en-US" dirty="0" err="1"/>
              <a:t>quantidade</a:t>
            </a:r>
            <a:r>
              <a:rPr lang="en-US" dirty="0"/>
              <a:t> FROM </a:t>
            </a:r>
            <a:r>
              <a:rPr lang="en-US" dirty="0" err="1"/>
              <a:t>funcionarios</a:t>
            </a:r>
            <a:r>
              <a:rPr lang="en-US" dirty="0"/>
              <a:t>;</a:t>
            </a:r>
          </a:p>
          <a:p>
            <a:pPr marL="0" indent="0">
              <a:buNone/>
            </a:pPr>
            <a:endParaRPr lang="en-US" dirty="0"/>
          </a:p>
          <a:p>
            <a:pPr marL="0" indent="0">
              <a:buNone/>
            </a:pPr>
            <a:r>
              <a:rPr lang="en-US" dirty="0"/>
              <a:t>Para </a:t>
            </a:r>
            <a:r>
              <a:rPr lang="en-US" dirty="0" err="1"/>
              <a:t>executar</a:t>
            </a:r>
            <a:r>
              <a:rPr lang="en-US" dirty="0"/>
              <a:t>:</a:t>
            </a:r>
          </a:p>
          <a:p>
            <a:pPr marL="0" indent="0">
              <a:buNone/>
            </a:pPr>
            <a:r>
              <a:rPr lang="en-US" dirty="0"/>
              <a:t>CALL </a:t>
            </a:r>
            <a:r>
              <a:rPr lang="en-US" dirty="0" err="1"/>
              <a:t>ContaFuncionarios</a:t>
            </a:r>
            <a:r>
              <a:rPr lang="en-US" dirty="0"/>
              <a:t>(@total);</a:t>
            </a:r>
          </a:p>
          <a:p>
            <a:pPr marL="0" indent="0">
              <a:buNone/>
            </a:pPr>
            <a:r>
              <a:rPr lang="en-US" dirty="0"/>
              <a:t>SELECT @total;</a:t>
            </a:r>
            <a:endParaRPr lang="pt-BR" dirty="0"/>
          </a:p>
        </p:txBody>
      </p:sp>
    </p:spTree>
    <p:extLst>
      <p:ext uri="{BB962C8B-B14F-4D97-AF65-F5344CB8AC3E}">
        <p14:creationId xmlns:p14="http://schemas.microsoft.com/office/powerpoint/2010/main" val="3728263994"/>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C2A1BFC-E6CE-B388-4D24-1830A73C3DB0}"/>
              </a:ext>
            </a:extLst>
          </p:cNvPr>
          <p:cNvSpPr>
            <a:spLocks noGrp="1"/>
          </p:cNvSpPr>
          <p:nvPr>
            <p:ph type="title"/>
          </p:nvPr>
        </p:nvSpPr>
        <p:spPr/>
        <p:txBody>
          <a:bodyPr/>
          <a:lstStyle/>
          <a:p>
            <a:r>
              <a:rPr lang="pt-BR" dirty="0"/>
              <a:t>Formatando Valor para reais</a:t>
            </a:r>
          </a:p>
        </p:txBody>
      </p:sp>
      <p:sp>
        <p:nvSpPr>
          <p:cNvPr id="3" name="Espaço Reservado para Conteúdo 2">
            <a:extLst>
              <a:ext uri="{FF2B5EF4-FFF2-40B4-BE49-F238E27FC236}">
                <a16:creationId xmlns:a16="http://schemas.microsoft.com/office/drawing/2014/main" id="{CDDAF5BC-193E-AA97-679B-A9A3B56DB45F}"/>
              </a:ext>
            </a:extLst>
          </p:cNvPr>
          <p:cNvSpPr>
            <a:spLocks noGrp="1"/>
          </p:cNvSpPr>
          <p:nvPr>
            <p:ph idx="1"/>
          </p:nvPr>
        </p:nvSpPr>
        <p:spPr/>
        <p:txBody>
          <a:bodyPr/>
          <a:lstStyle/>
          <a:p>
            <a:pPr marL="0" indent="0">
              <a:buNone/>
            </a:pPr>
            <a:r>
              <a:rPr lang="pt-BR" dirty="0" err="1"/>
              <a:t>select</a:t>
            </a:r>
            <a:r>
              <a:rPr lang="pt-BR" dirty="0"/>
              <a:t> </a:t>
            </a:r>
            <a:r>
              <a:rPr lang="pt-BR" dirty="0" err="1"/>
              <a:t>nome,FORMAT</a:t>
            </a:r>
            <a:r>
              <a:rPr lang="pt-BR" dirty="0"/>
              <a:t>(salario,2,'de_DE') as </a:t>
            </a:r>
            <a:r>
              <a:rPr lang="pt-BR" dirty="0" err="1"/>
              <a:t>remuneracao</a:t>
            </a:r>
            <a:r>
              <a:rPr lang="pt-BR" dirty="0"/>
              <a:t> </a:t>
            </a:r>
            <a:r>
              <a:rPr lang="pt-BR" dirty="0" err="1"/>
              <a:t>from</a:t>
            </a:r>
            <a:r>
              <a:rPr lang="pt-BR" dirty="0"/>
              <a:t> </a:t>
            </a:r>
            <a:r>
              <a:rPr lang="pt-BR" dirty="0" err="1"/>
              <a:t>funcionarios</a:t>
            </a:r>
            <a:r>
              <a:rPr lang="pt-BR" dirty="0"/>
              <a:t>;</a:t>
            </a:r>
          </a:p>
          <a:p>
            <a:pPr marL="0" indent="0">
              <a:buNone/>
            </a:pPr>
            <a:endParaRPr lang="pt-BR" dirty="0"/>
          </a:p>
          <a:p>
            <a:pPr marL="0" indent="0">
              <a:buNone/>
            </a:pPr>
            <a:r>
              <a:rPr lang="pt-BR" dirty="0"/>
              <a:t>O Código </a:t>
            </a:r>
            <a:r>
              <a:rPr lang="pt-BR" dirty="0" err="1"/>
              <a:t>de_DE</a:t>
            </a:r>
            <a:r>
              <a:rPr lang="pt-BR" dirty="0"/>
              <a:t> é responsável pela conversão no formato da nossa moeda.</a:t>
            </a:r>
          </a:p>
          <a:p>
            <a:pPr marL="0" indent="0">
              <a:buNone/>
            </a:pPr>
            <a:endParaRPr lang="pt-BR" dirty="0"/>
          </a:p>
          <a:p>
            <a:pPr marL="0" indent="0">
              <a:buNone/>
            </a:pPr>
            <a:endParaRPr lang="pt-BR" dirty="0"/>
          </a:p>
          <a:p>
            <a:pPr marL="0" indent="0">
              <a:buNone/>
            </a:pPr>
            <a:endParaRPr lang="pt-BR" dirty="0"/>
          </a:p>
        </p:txBody>
      </p:sp>
    </p:spTree>
    <p:extLst>
      <p:ext uri="{BB962C8B-B14F-4D97-AF65-F5344CB8AC3E}">
        <p14:creationId xmlns:p14="http://schemas.microsoft.com/office/powerpoint/2010/main" val="3689179657"/>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237906-2FC8-4CE3-E70A-8B9CB8B1D985}"/>
              </a:ext>
            </a:extLst>
          </p:cNvPr>
          <p:cNvSpPr>
            <a:spLocks noGrp="1"/>
          </p:cNvSpPr>
          <p:nvPr>
            <p:ph type="title"/>
          </p:nvPr>
        </p:nvSpPr>
        <p:spPr/>
        <p:txBody>
          <a:bodyPr/>
          <a:lstStyle/>
          <a:p>
            <a:r>
              <a:rPr lang="pt-BR" dirty="0" err="1"/>
              <a:t>Views</a:t>
            </a:r>
            <a:endParaRPr lang="pt-BR" dirty="0"/>
          </a:p>
        </p:txBody>
      </p:sp>
      <p:sp>
        <p:nvSpPr>
          <p:cNvPr id="3" name="Espaço Reservado para Conteúdo 2">
            <a:extLst>
              <a:ext uri="{FF2B5EF4-FFF2-40B4-BE49-F238E27FC236}">
                <a16:creationId xmlns:a16="http://schemas.microsoft.com/office/drawing/2014/main" id="{C5690D92-338F-CD15-ACE9-DCEF74AAFE9C}"/>
              </a:ext>
            </a:extLst>
          </p:cNvPr>
          <p:cNvSpPr>
            <a:spLocks noGrp="1"/>
          </p:cNvSpPr>
          <p:nvPr>
            <p:ph idx="1"/>
          </p:nvPr>
        </p:nvSpPr>
        <p:spPr/>
        <p:txBody>
          <a:bodyPr>
            <a:normAutofit/>
          </a:bodyPr>
          <a:lstStyle/>
          <a:p>
            <a:pPr marL="0" indent="0">
              <a:buNone/>
            </a:pPr>
            <a:r>
              <a:rPr lang="pt-BR" dirty="0"/>
              <a:t>Uma </a:t>
            </a:r>
            <a:r>
              <a:rPr lang="pt-BR" dirty="0" err="1"/>
              <a:t>View</a:t>
            </a:r>
            <a:r>
              <a:rPr lang="pt-BR" dirty="0"/>
              <a:t> é um objeto que pertence a um banco de dados, definida baseada em declarações </a:t>
            </a:r>
            <a:r>
              <a:rPr lang="pt-BR" dirty="0" err="1"/>
              <a:t>SELECT’s</a:t>
            </a:r>
            <a:r>
              <a:rPr lang="pt-BR" dirty="0"/>
              <a:t>, retornando uma determinada visualização de dados de uma ou mais tabelas. Esses objetos são chamados por vezes de “virtual </a:t>
            </a:r>
            <a:r>
              <a:rPr lang="pt-BR" dirty="0" err="1"/>
              <a:t>tables</a:t>
            </a:r>
            <a:r>
              <a:rPr lang="pt-BR" dirty="0"/>
              <a:t>”, formada a partir de outras tabelas que por sua vez são chamadas de “</a:t>
            </a:r>
            <a:r>
              <a:rPr lang="pt-BR" dirty="0" err="1"/>
              <a:t>based</a:t>
            </a:r>
            <a:r>
              <a:rPr lang="pt-BR" dirty="0"/>
              <a:t> </a:t>
            </a:r>
            <a:r>
              <a:rPr lang="pt-BR" dirty="0" err="1"/>
              <a:t>tables</a:t>
            </a:r>
            <a:r>
              <a:rPr lang="pt-BR" dirty="0"/>
              <a:t>” ou ainda outras </a:t>
            </a:r>
            <a:r>
              <a:rPr lang="pt-BR" dirty="0" err="1"/>
              <a:t>Views</a:t>
            </a:r>
            <a:r>
              <a:rPr lang="pt-BR" dirty="0"/>
              <a:t>.</a:t>
            </a:r>
          </a:p>
          <a:p>
            <a:pPr marL="0" indent="0">
              <a:buNone/>
            </a:pPr>
            <a:endParaRPr lang="pt-BR" dirty="0"/>
          </a:p>
        </p:txBody>
      </p:sp>
    </p:spTree>
    <p:extLst>
      <p:ext uri="{BB962C8B-B14F-4D97-AF65-F5344CB8AC3E}">
        <p14:creationId xmlns:p14="http://schemas.microsoft.com/office/powerpoint/2010/main" val="1044320213"/>
      </p:ext>
    </p:extLst>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237906-2FC8-4CE3-E70A-8B9CB8B1D985}"/>
              </a:ext>
            </a:extLst>
          </p:cNvPr>
          <p:cNvSpPr>
            <a:spLocks noGrp="1"/>
          </p:cNvSpPr>
          <p:nvPr>
            <p:ph type="title"/>
          </p:nvPr>
        </p:nvSpPr>
        <p:spPr/>
        <p:txBody>
          <a:bodyPr/>
          <a:lstStyle/>
          <a:p>
            <a:r>
              <a:rPr lang="pt-BR" dirty="0" err="1"/>
              <a:t>Views</a:t>
            </a:r>
            <a:endParaRPr lang="pt-BR" dirty="0"/>
          </a:p>
        </p:txBody>
      </p:sp>
      <p:sp>
        <p:nvSpPr>
          <p:cNvPr id="3" name="Espaço Reservado para Conteúdo 2">
            <a:extLst>
              <a:ext uri="{FF2B5EF4-FFF2-40B4-BE49-F238E27FC236}">
                <a16:creationId xmlns:a16="http://schemas.microsoft.com/office/drawing/2014/main" id="{C5690D92-338F-CD15-ACE9-DCEF74AAFE9C}"/>
              </a:ext>
            </a:extLst>
          </p:cNvPr>
          <p:cNvSpPr>
            <a:spLocks noGrp="1"/>
          </p:cNvSpPr>
          <p:nvPr>
            <p:ph idx="1"/>
          </p:nvPr>
        </p:nvSpPr>
        <p:spPr/>
        <p:txBody>
          <a:bodyPr>
            <a:normAutofit fontScale="92500" lnSpcReduction="20000"/>
          </a:bodyPr>
          <a:lstStyle/>
          <a:p>
            <a:pPr marL="0" indent="0">
              <a:buNone/>
            </a:pPr>
            <a:r>
              <a:rPr lang="pt-BR" dirty="0"/>
              <a:t>Exemplo: CREATE OR REPLACE VIEW </a:t>
            </a:r>
            <a:r>
              <a:rPr lang="pt-BR" dirty="0" err="1"/>
              <a:t>vw_pessoas</a:t>
            </a:r>
            <a:r>
              <a:rPr lang="pt-BR" dirty="0"/>
              <a:t> AS</a:t>
            </a:r>
          </a:p>
          <a:p>
            <a:pPr marL="0" indent="0">
              <a:buNone/>
            </a:pPr>
            <a:r>
              <a:rPr lang="pt-BR" dirty="0"/>
              <a:t>SELECT </a:t>
            </a:r>
            <a:r>
              <a:rPr lang="pt-BR" dirty="0" err="1"/>
              <a:t>nome_pessoa</a:t>
            </a:r>
            <a:endParaRPr lang="pt-BR" dirty="0"/>
          </a:p>
          <a:p>
            <a:pPr marL="0" indent="0">
              <a:buNone/>
            </a:pPr>
            <a:r>
              <a:rPr lang="pt-BR" dirty="0"/>
              <a:t>FROM pessoas;</a:t>
            </a:r>
          </a:p>
          <a:p>
            <a:pPr marL="0" indent="0">
              <a:buNone/>
            </a:pPr>
            <a:endParaRPr lang="pt-BR" dirty="0"/>
          </a:p>
          <a:p>
            <a:pPr marL="0" indent="0">
              <a:buNone/>
            </a:pPr>
            <a:r>
              <a:rPr lang="pt-BR" dirty="0"/>
              <a:t>Foi criada uma tabela de apoio em </a:t>
            </a:r>
            <a:r>
              <a:rPr lang="pt-BR" dirty="0" err="1"/>
              <a:t>views</a:t>
            </a:r>
            <a:r>
              <a:rPr lang="pt-BR" dirty="0"/>
              <a:t> com o nome </a:t>
            </a:r>
            <a:r>
              <a:rPr lang="pt-BR" dirty="0" err="1"/>
              <a:t>vw_pessoas</a:t>
            </a:r>
            <a:r>
              <a:rPr lang="pt-BR" dirty="0"/>
              <a:t> contendo somente o campo nome</a:t>
            </a:r>
          </a:p>
          <a:p>
            <a:pPr marL="0" indent="0">
              <a:buNone/>
            </a:pPr>
            <a:r>
              <a:rPr lang="pt-BR" dirty="0"/>
              <a:t>Consideremos a criação dessa tabela como um facilitador no processamento de consultas antes de ser apresentada ao usuário</a:t>
            </a:r>
          </a:p>
          <a:p>
            <a:pPr marL="0" indent="0">
              <a:buNone/>
            </a:pPr>
            <a:endParaRPr lang="pt-BR" dirty="0"/>
          </a:p>
          <a:p>
            <a:pPr marL="0" indent="0">
              <a:buNone/>
            </a:pPr>
            <a:r>
              <a:rPr lang="pt-BR" dirty="0"/>
              <a:t>O </a:t>
            </a:r>
            <a:r>
              <a:rPr lang="pt-BR" dirty="0" err="1"/>
              <a:t>Replace</a:t>
            </a:r>
            <a:r>
              <a:rPr lang="pt-BR" dirty="0"/>
              <a:t> permite alterar a </a:t>
            </a:r>
            <a:r>
              <a:rPr lang="pt-BR" dirty="0" err="1"/>
              <a:t>view</a:t>
            </a:r>
            <a:r>
              <a:rPr lang="pt-BR" dirty="0"/>
              <a:t> existente.</a:t>
            </a:r>
          </a:p>
          <a:p>
            <a:pPr marL="0" indent="0">
              <a:buNone/>
            </a:pPr>
            <a:r>
              <a:rPr lang="pt-BR" dirty="0"/>
              <a:t>Para executar: SELECT * FROM </a:t>
            </a:r>
            <a:r>
              <a:rPr lang="pt-BR" dirty="0" err="1"/>
              <a:t>vw_pessoas</a:t>
            </a:r>
            <a:endParaRPr lang="pt-BR" dirty="0"/>
          </a:p>
        </p:txBody>
      </p:sp>
    </p:spTree>
    <p:extLst>
      <p:ext uri="{BB962C8B-B14F-4D97-AF65-F5344CB8AC3E}">
        <p14:creationId xmlns:p14="http://schemas.microsoft.com/office/powerpoint/2010/main" val="3081645699"/>
      </p:ext>
    </p:extLst>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27DB3B6-D644-EE72-263B-EFC726C5A70E}"/>
              </a:ext>
            </a:extLst>
          </p:cNvPr>
          <p:cNvSpPr>
            <a:spLocks noGrp="1"/>
          </p:cNvSpPr>
          <p:nvPr>
            <p:ph type="title"/>
          </p:nvPr>
        </p:nvSpPr>
        <p:spPr/>
        <p:txBody>
          <a:bodyPr/>
          <a:lstStyle/>
          <a:p>
            <a:r>
              <a:rPr lang="pt-BR" dirty="0"/>
              <a:t>TRIGGERS</a:t>
            </a:r>
          </a:p>
        </p:txBody>
      </p:sp>
      <p:sp>
        <p:nvSpPr>
          <p:cNvPr id="3" name="Espaço Reservado para Conteúdo 2">
            <a:extLst>
              <a:ext uri="{FF2B5EF4-FFF2-40B4-BE49-F238E27FC236}">
                <a16:creationId xmlns:a16="http://schemas.microsoft.com/office/drawing/2014/main" id="{FE090342-52B3-579E-F54E-B71E9BA859F1}"/>
              </a:ext>
            </a:extLst>
          </p:cNvPr>
          <p:cNvSpPr>
            <a:spLocks noGrp="1"/>
          </p:cNvSpPr>
          <p:nvPr>
            <p:ph idx="1"/>
          </p:nvPr>
        </p:nvSpPr>
        <p:spPr>
          <a:xfrm>
            <a:off x="317694" y="1291052"/>
            <a:ext cx="11705493" cy="4690647"/>
          </a:xfrm>
        </p:spPr>
        <p:txBody>
          <a:bodyPr>
            <a:normAutofit fontScale="92500" lnSpcReduction="10000"/>
          </a:bodyPr>
          <a:lstStyle/>
          <a:p>
            <a:pPr marL="0" indent="0">
              <a:buNone/>
            </a:pPr>
            <a:r>
              <a:rPr lang="pt-BR" sz="3300" dirty="0"/>
              <a:t>Um Trigger (gatilho) no MySQL é um conjunto de instruções SQL que residem em um catálogo do sistema. É um tipo especial de procedimento armazenado que é invocado automaticamente em resposta a um evento. Cada gatilho é associado a uma tabela, que é ativada em qualquer instrução </a:t>
            </a:r>
            <a:r>
              <a:rPr lang="pt-BR" sz="3300" b="1" dirty="0"/>
              <a:t>DML.</a:t>
            </a:r>
            <a:endParaRPr lang="pt-BR" dirty="0"/>
          </a:p>
          <a:p>
            <a:pPr marL="0" indent="0">
              <a:buNone/>
            </a:pPr>
            <a:r>
              <a:rPr lang="pt-BR" sz="2100" dirty="0"/>
              <a:t>DDL - Data </a:t>
            </a:r>
            <a:r>
              <a:rPr lang="pt-BR" sz="2100" dirty="0" err="1"/>
              <a:t>Definition</a:t>
            </a:r>
            <a:r>
              <a:rPr lang="pt-BR" sz="2100" dirty="0"/>
              <a:t> </a:t>
            </a:r>
            <a:r>
              <a:rPr lang="pt-BR" sz="2100" dirty="0" err="1"/>
              <a:t>Language</a:t>
            </a:r>
            <a:r>
              <a:rPr lang="pt-BR" sz="2100" dirty="0"/>
              <a:t> - Linguagem de Definição de Dados.</a:t>
            </a:r>
          </a:p>
          <a:p>
            <a:pPr marL="0" indent="0">
              <a:buNone/>
            </a:pPr>
            <a:r>
              <a:rPr lang="pt-BR" sz="2100" dirty="0"/>
              <a:t>São os comandos que interagem com os objetos do banco.</a:t>
            </a:r>
          </a:p>
          <a:p>
            <a:pPr marL="0" indent="0">
              <a:buNone/>
            </a:pPr>
            <a:r>
              <a:rPr lang="pt-BR" sz="2100" dirty="0"/>
              <a:t>São comandos DDL : CREATE, ALTER e DROP</a:t>
            </a:r>
          </a:p>
          <a:p>
            <a:pPr marL="0" indent="0">
              <a:buNone/>
            </a:pPr>
            <a:endParaRPr lang="pt-BR" sz="2100" dirty="0"/>
          </a:p>
          <a:p>
            <a:pPr marL="0" indent="0">
              <a:buNone/>
            </a:pPr>
            <a:r>
              <a:rPr lang="pt-BR" sz="2100" dirty="0"/>
              <a:t>DML - Data </a:t>
            </a:r>
            <a:r>
              <a:rPr lang="pt-BR" sz="2100" dirty="0" err="1"/>
              <a:t>Manipulation</a:t>
            </a:r>
            <a:r>
              <a:rPr lang="pt-BR" sz="2100" dirty="0"/>
              <a:t> </a:t>
            </a:r>
            <a:r>
              <a:rPr lang="pt-BR" sz="2100" dirty="0" err="1"/>
              <a:t>Language</a:t>
            </a:r>
            <a:r>
              <a:rPr lang="pt-BR" sz="2100" dirty="0"/>
              <a:t> - Linguagem de Manipulação de Dados.</a:t>
            </a:r>
          </a:p>
          <a:p>
            <a:pPr marL="0" indent="0">
              <a:buNone/>
            </a:pPr>
            <a:r>
              <a:rPr lang="pt-BR" sz="2100" dirty="0"/>
              <a:t>São os comandos que interagem com os dados dentro das tabelas.</a:t>
            </a:r>
          </a:p>
          <a:p>
            <a:pPr marL="0" indent="0">
              <a:buNone/>
            </a:pPr>
            <a:r>
              <a:rPr lang="pt-BR" sz="2100" dirty="0"/>
              <a:t>São comandos DML : INSERT, DELETE e UPDATE</a:t>
            </a:r>
          </a:p>
        </p:txBody>
      </p:sp>
    </p:spTree>
    <p:extLst>
      <p:ext uri="{BB962C8B-B14F-4D97-AF65-F5344CB8AC3E}">
        <p14:creationId xmlns:p14="http://schemas.microsoft.com/office/powerpoint/2010/main" val="81451844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12F153-D001-C5E9-AF7B-6B4BF8F38638}"/>
              </a:ext>
            </a:extLst>
          </p:cNvPr>
          <p:cNvSpPr>
            <a:spLocks noGrp="1"/>
          </p:cNvSpPr>
          <p:nvPr>
            <p:ph type="title"/>
          </p:nvPr>
        </p:nvSpPr>
        <p:spPr/>
        <p:txBody>
          <a:bodyPr/>
          <a:lstStyle/>
          <a:p>
            <a:r>
              <a:rPr lang="pt-BR" dirty="0"/>
              <a:t>O que é um banco de dados?</a:t>
            </a:r>
          </a:p>
        </p:txBody>
      </p:sp>
      <p:sp>
        <p:nvSpPr>
          <p:cNvPr id="3" name="Espaço Reservado para Conteúdo 2">
            <a:extLst>
              <a:ext uri="{FF2B5EF4-FFF2-40B4-BE49-F238E27FC236}">
                <a16:creationId xmlns:a16="http://schemas.microsoft.com/office/drawing/2014/main" id="{32B8EC33-DB58-3875-D8BE-99D277CB72D8}"/>
              </a:ext>
            </a:extLst>
          </p:cNvPr>
          <p:cNvSpPr>
            <a:spLocks noGrp="1"/>
          </p:cNvSpPr>
          <p:nvPr>
            <p:ph idx="1"/>
          </p:nvPr>
        </p:nvSpPr>
        <p:spPr>
          <a:xfrm>
            <a:off x="317695" y="1291053"/>
            <a:ext cx="6845106" cy="4351338"/>
          </a:xfrm>
        </p:spPr>
        <p:txBody>
          <a:bodyPr/>
          <a:lstStyle/>
          <a:p>
            <a:pPr marL="0" indent="0">
              <a:buNone/>
            </a:pPr>
            <a:r>
              <a:rPr lang="pt-BR" dirty="0"/>
              <a:t>Além disso, o conceito de chave primária é fundamental para garantir a unicidade dos registros dentro de uma tabela. Relacionamentos entre tabelas e normalização são aspectos que também devem ser considerados, visando à integridade e eficiência no armazenamento de dados.</a:t>
            </a:r>
          </a:p>
        </p:txBody>
      </p:sp>
      <p:pic>
        <p:nvPicPr>
          <p:cNvPr id="5" name="Imagem 4" descr="Copo de plástico branco&#10;&#10;Descrição gerada automaticamente com confiança baixa">
            <a:extLst>
              <a:ext uri="{FF2B5EF4-FFF2-40B4-BE49-F238E27FC236}">
                <a16:creationId xmlns:a16="http://schemas.microsoft.com/office/drawing/2014/main" id="{57858E66-411D-38D4-2253-F1B57252C5AA}"/>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6651011" y="1187777"/>
            <a:ext cx="5223294" cy="4482445"/>
          </a:xfrm>
          <a:prstGeom prst="rect">
            <a:avLst/>
          </a:prstGeom>
        </p:spPr>
      </p:pic>
    </p:spTree>
    <p:extLst>
      <p:ext uri="{BB962C8B-B14F-4D97-AF65-F5344CB8AC3E}">
        <p14:creationId xmlns:p14="http://schemas.microsoft.com/office/powerpoint/2010/main" val="3402445997"/>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E4BB720-4FEA-979C-0DA1-9F372B155942}"/>
              </a:ext>
            </a:extLst>
          </p:cNvPr>
          <p:cNvSpPr>
            <a:spLocks noGrp="1"/>
          </p:cNvSpPr>
          <p:nvPr>
            <p:ph type="title"/>
          </p:nvPr>
        </p:nvSpPr>
        <p:spPr/>
        <p:txBody>
          <a:bodyPr/>
          <a:lstStyle/>
          <a:p>
            <a:r>
              <a:rPr lang="pt-BR" dirty="0"/>
              <a:t>TRIGGERS</a:t>
            </a:r>
          </a:p>
        </p:txBody>
      </p:sp>
      <p:sp>
        <p:nvSpPr>
          <p:cNvPr id="3" name="Espaço Reservado para Conteúdo 2">
            <a:extLst>
              <a:ext uri="{FF2B5EF4-FFF2-40B4-BE49-F238E27FC236}">
                <a16:creationId xmlns:a16="http://schemas.microsoft.com/office/drawing/2014/main" id="{B0E5E82B-9686-B3CE-DCB0-08B0BED93F56}"/>
              </a:ext>
            </a:extLst>
          </p:cNvPr>
          <p:cNvSpPr>
            <a:spLocks noGrp="1"/>
          </p:cNvSpPr>
          <p:nvPr>
            <p:ph idx="1"/>
          </p:nvPr>
        </p:nvSpPr>
        <p:spPr/>
        <p:txBody>
          <a:bodyPr/>
          <a:lstStyle/>
          <a:p>
            <a:pPr marL="0" indent="0">
              <a:buNone/>
            </a:pPr>
            <a:r>
              <a:rPr lang="pt-BR" dirty="0"/>
              <a:t>Para melhor compreensão, podemos criar um trigger para que automaticamente após o usuário ter deletado um registro, ser inserido um registro em uma tabela de logs com a cópia do registro excluído, o usuário que excluiu e a data.</a:t>
            </a:r>
          </a:p>
          <a:p>
            <a:pPr marL="0" indent="0">
              <a:buNone/>
            </a:pPr>
            <a:endParaRPr lang="pt-BR" dirty="0"/>
          </a:p>
          <a:p>
            <a:pPr marL="0" indent="0">
              <a:buNone/>
            </a:pPr>
            <a:r>
              <a:rPr lang="pt-BR" dirty="0"/>
              <a:t>Ou, quando fechamos um carrinho de compras em um e-commerce, atualizar o estoquem gerar o recebimento no financeiro, agendar a entrega da compra, enviar um aviso para o gerente de vendas e outras coisas, de acordo com a regra de negócio de forma mais rápida e segura, evitando muitas linhas de programação em outra linguagem.</a:t>
            </a:r>
          </a:p>
        </p:txBody>
      </p:sp>
    </p:spTree>
    <p:extLst>
      <p:ext uri="{BB962C8B-B14F-4D97-AF65-F5344CB8AC3E}">
        <p14:creationId xmlns:p14="http://schemas.microsoft.com/office/powerpoint/2010/main" val="867637929"/>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81F24D4-AC2E-7149-D209-688428B613EF}"/>
              </a:ext>
            </a:extLst>
          </p:cNvPr>
          <p:cNvSpPr>
            <a:spLocks noGrp="1"/>
          </p:cNvSpPr>
          <p:nvPr>
            <p:ph type="title"/>
          </p:nvPr>
        </p:nvSpPr>
        <p:spPr/>
        <p:txBody>
          <a:bodyPr/>
          <a:lstStyle/>
          <a:p>
            <a:r>
              <a:rPr lang="pt-BR" dirty="0"/>
              <a:t>Exercício com Trigger</a:t>
            </a:r>
          </a:p>
        </p:txBody>
      </p:sp>
      <p:sp>
        <p:nvSpPr>
          <p:cNvPr id="3" name="Espaço Reservado para Conteúdo 2">
            <a:extLst>
              <a:ext uri="{FF2B5EF4-FFF2-40B4-BE49-F238E27FC236}">
                <a16:creationId xmlns:a16="http://schemas.microsoft.com/office/drawing/2014/main" id="{0CB08DAC-FDE3-2384-48DC-D134EAE192F1}"/>
              </a:ext>
            </a:extLst>
          </p:cNvPr>
          <p:cNvSpPr>
            <a:spLocks noGrp="1"/>
          </p:cNvSpPr>
          <p:nvPr>
            <p:ph idx="1"/>
          </p:nvPr>
        </p:nvSpPr>
        <p:spPr>
          <a:xfrm>
            <a:off x="317694" y="1291052"/>
            <a:ext cx="11705493" cy="4957347"/>
          </a:xfrm>
        </p:spPr>
        <p:txBody>
          <a:bodyPr>
            <a:normAutofit fontScale="92500" lnSpcReduction="10000"/>
          </a:bodyPr>
          <a:lstStyle/>
          <a:p>
            <a:pPr marL="0" indent="0" rtl="0">
              <a:buNone/>
            </a:pPr>
            <a:r>
              <a:rPr lang="pt-BR" dirty="0"/>
              <a:t>-- 1. Criar a tabela de exemplo:</a:t>
            </a:r>
            <a:br>
              <a:rPr lang="pt-BR" dirty="0"/>
            </a:br>
            <a:r>
              <a:rPr lang="pt-BR" dirty="0"/>
              <a:t>CREATE TABLE </a:t>
            </a:r>
            <a:r>
              <a:rPr lang="pt-BR" dirty="0" err="1"/>
              <a:t>Novoproduto</a:t>
            </a:r>
            <a:r>
              <a:rPr lang="pt-BR" dirty="0"/>
              <a:t> (</a:t>
            </a:r>
            <a:br>
              <a:rPr lang="pt-BR" dirty="0"/>
            </a:br>
            <a:r>
              <a:rPr lang="pt-BR" dirty="0" err="1"/>
              <a:t>idProduto</a:t>
            </a:r>
            <a:r>
              <a:rPr lang="pt-BR" dirty="0"/>
              <a:t> INT NOT NULL AUTO_INCREMENT,</a:t>
            </a:r>
            <a:br>
              <a:rPr lang="pt-BR" dirty="0"/>
            </a:br>
            <a:r>
              <a:rPr lang="pt-BR" dirty="0" err="1"/>
              <a:t>Nome_Produto</a:t>
            </a:r>
            <a:r>
              <a:rPr lang="pt-BR" dirty="0"/>
              <a:t> VARCHAR(45) NULL,</a:t>
            </a:r>
            <a:br>
              <a:rPr lang="pt-BR" dirty="0"/>
            </a:br>
            <a:r>
              <a:rPr lang="pt-BR" dirty="0" err="1"/>
              <a:t>Preco_Normal</a:t>
            </a:r>
            <a:r>
              <a:rPr lang="pt-BR" dirty="0"/>
              <a:t> DECIMAL(10,2) NULL,</a:t>
            </a:r>
            <a:br>
              <a:rPr lang="pt-BR" dirty="0"/>
            </a:br>
            <a:r>
              <a:rPr lang="pt-BR" dirty="0" err="1"/>
              <a:t>Preco_Desconto</a:t>
            </a:r>
            <a:r>
              <a:rPr lang="pt-BR" dirty="0"/>
              <a:t> DECIMAL(10,2) NULL,</a:t>
            </a:r>
            <a:br>
              <a:rPr lang="pt-BR" dirty="0"/>
            </a:br>
            <a:r>
              <a:rPr lang="pt-BR" dirty="0"/>
              <a:t>PRIMARY KEY (</a:t>
            </a:r>
            <a:r>
              <a:rPr lang="pt-BR" dirty="0" err="1"/>
              <a:t>idProduto</a:t>
            </a:r>
            <a:r>
              <a:rPr lang="pt-BR" dirty="0"/>
              <a:t>));</a:t>
            </a:r>
          </a:p>
          <a:p>
            <a:pPr marL="0" indent="0" rtl="0">
              <a:buNone/>
            </a:pPr>
            <a:r>
              <a:rPr lang="pt-BR" dirty="0"/>
              <a:t> </a:t>
            </a:r>
          </a:p>
          <a:p>
            <a:pPr marL="0" indent="0" rtl="0">
              <a:buNone/>
            </a:pPr>
            <a:r>
              <a:rPr lang="pt-BR" dirty="0"/>
              <a:t>-- 2. Criar o Trigger:</a:t>
            </a:r>
            <a:br>
              <a:rPr lang="pt-BR" dirty="0"/>
            </a:br>
            <a:r>
              <a:rPr lang="pt-BR" dirty="0"/>
              <a:t>CREATE TRIGGER </a:t>
            </a:r>
            <a:r>
              <a:rPr lang="pt-BR" dirty="0" err="1"/>
              <a:t>tr_desconto</a:t>
            </a:r>
            <a:r>
              <a:rPr lang="pt-BR" dirty="0"/>
              <a:t> BEFORE INSERT</a:t>
            </a:r>
            <a:br>
              <a:rPr lang="pt-BR" dirty="0"/>
            </a:br>
            <a:r>
              <a:rPr lang="pt-BR" dirty="0"/>
              <a:t>ON </a:t>
            </a:r>
            <a:r>
              <a:rPr lang="pt-BR" dirty="0" err="1"/>
              <a:t>Novoproduto</a:t>
            </a:r>
            <a:br>
              <a:rPr lang="pt-BR" dirty="0"/>
            </a:br>
            <a:r>
              <a:rPr lang="pt-BR" dirty="0"/>
              <a:t>FOR EACH ROW</a:t>
            </a:r>
            <a:br>
              <a:rPr lang="pt-BR" dirty="0"/>
            </a:br>
            <a:r>
              <a:rPr lang="pt-BR" dirty="0"/>
              <a:t>SET </a:t>
            </a:r>
            <a:r>
              <a:rPr lang="pt-BR" dirty="0" err="1"/>
              <a:t>NEW.Preco_Desconto</a:t>
            </a:r>
            <a:r>
              <a:rPr lang="pt-BR" dirty="0"/>
              <a:t> = (</a:t>
            </a:r>
            <a:r>
              <a:rPr lang="pt-BR" dirty="0" err="1"/>
              <a:t>NEW.Preco_Normal</a:t>
            </a:r>
            <a:r>
              <a:rPr lang="pt-BR" dirty="0"/>
              <a:t> * 0.90);</a:t>
            </a:r>
          </a:p>
          <a:p>
            <a:pPr marL="0" indent="0" rtl="0">
              <a:buNone/>
            </a:pPr>
            <a:endParaRPr lang="pt-BR" dirty="0"/>
          </a:p>
        </p:txBody>
      </p:sp>
    </p:spTree>
    <p:extLst>
      <p:ext uri="{BB962C8B-B14F-4D97-AF65-F5344CB8AC3E}">
        <p14:creationId xmlns:p14="http://schemas.microsoft.com/office/powerpoint/2010/main" val="2230882879"/>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81F24D4-AC2E-7149-D209-688428B613EF}"/>
              </a:ext>
            </a:extLst>
          </p:cNvPr>
          <p:cNvSpPr>
            <a:spLocks noGrp="1"/>
          </p:cNvSpPr>
          <p:nvPr>
            <p:ph type="title"/>
          </p:nvPr>
        </p:nvSpPr>
        <p:spPr/>
        <p:txBody>
          <a:bodyPr/>
          <a:lstStyle/>
          <a:p>
            <a:r>
              <a:rPr lang="pt-BR" dirty="0"/>
              <a:t>Exercício com Trigger</a:t>
            </a:r>
          </a:p>
        </p:txBody>
      </p:sp>
      <p:sp>
        <p:nvSpPr>
          <p:cNvPr id="3" name="Espaço Reservado para Conteúdo 2">
            <a:extLst>
              <a:ext uri="{FF2B5EF4-FFF2-40B4-BE49-F238E27FC236}">
                <a16:creationId xmlns:a16="http://schemas.microsoft.com/office/drawing/2014/main" id="{0CB08DAC-FDE3-2384-48DC-D134EAE192F1}"/>
              </a:ext>
            </a:extLst>
          </p:cNvPr>
          <p:cNvSpPr>
            <a:spLocks noGrp="1"/>
          </p:cNvSpPr>
          <p:nvPr>
            <p:ph idx="1"/>
          </p:nvPr>
        </p:nvSpPr>
        <p:spPr/>
        <p:txBody>
          <a:bodyPr>
            <a:normAutofit/>
          </a:bodyPr>
          <a:lstStyle/>
          <a:p>
            <a:pPr marL="0" indent="0" rtl="0">
              <a:buNone/>
            </a:pPr>
            <a:r>
              <a:rPr lang="pt-BR" dirty="0"/>
              <a:t>-- 3. Executar uma inserção que irá disparar o Trigger:</a:t>
            </a:r>
            <a:br>
              <a:rPr lang="pt-BR" dirty="0"/>
            </a:br>
            <a:r>
              <a:rPr lang="pt-BR" dirty="0"/>
              <a:t>INSERT INTO </a:t>
            </a:r>
            <a:r>
              <a:rPr lang="pt-BR" dirty="0" err="1"/>
              <a:t>Novoproduto</a:t>
            </a:r>
            <a:r>
              <a:rPr lang="pt-BR" dirty="0"/>
              <a:t> (</a:t>
            </a:r>
            <a:r>
              <a:rPr lang="pt-BR" dirty="0" err="1"/>
              <a:t>Nome_Produto</a:t>
            </a:r>
            <a:r>
              <a:rPr lang="pt-BR" dirty="0"/>
              <a:t>, </a:t>
            </a:r>
            <a:r>
              <a:rPr lang="pt-BR" dirty="0" err="1"/>
              <a:t>Preco_Normal</a:t>
            </a:r>
            <a:r>
              <a:rPr lang="pt-BR" dirty="0"/>
              <a:t>)</a:t>
            </a:r>
            <a:br>
              <a:rPr lang="pt-BR" dirty="0"/>
            </a:br>
            <a:r>
              <a:rPr lang="pt-BR" dirty="0"/>
              <a:t>VALUES ("Impressora", 900), ("Monitor", 800);</a:t>
            </a:r>
          </a:p>
          <a:p>
            <a:pPr marL="0" indent="0" rtl="0">
              <a:buNone/>
            </a:pPr>
            <a:r>
              <a:rPr lang="pt-BR" dirty="0"/>
              <a:t> </a:t>
            </a:r>
          </a:p>
          <a:p>
            <a:pPr marL="0" indent="0" rtl="0">
              <a:buNone/>
            </a:pPr>
            <a:r>
              <a:rPr lang="pt-BR" dirty="0"/>
              <a:t>-- 4. Verificar se trigger foi disparado observando o preço com desconto:</a:t>
            </a:r>
            <a:br>
              <a:rPr lang="pt-BR" dirty="0"/>
            </a:br>
            <a:r>
              <a:rPr lang="pt-BR" dirty="0"/>
              <a:t>SELECT * FROM </a:t>
            </a:r>
            <a:r>
              <a:rPr lang="pt-BR" dirty="0" err="1"/>
              <a:t>Novoproduto</a:t>
            </a:r>
            <a:r>
              <a:rPr lang="pt-BR" dirty="0"/>
              <a:t>;</a:t>
            </a:r>
          </a:p>
          <a:p>
            <a:pPr marL="0" indent="0" rtl="0">
              <a:buNone/>
            </a:pPr>
            <a:endParaRPr lang="pt-BR" dirty="0"/>
          </a:p>
          <a:p>
            <a:pPr marL="0" indent="0" rtl="0">
              <a:buNone/>
            </a:pPr>
            <a:r>
              <a:rPr lang="pt-BR" dirty="0"/>
              <a:t>Para exibir as triggers: SHOW TRIGGERS</a:t>
            </a:r>
          </a:p>
          <a:p>
            <a:pPr marL="0" indent="0" rtl="0">
              <a:buNone/>
            </a:pPr>
            <a:r>
              <a:rPr lang="pt-BR" dirty="0"/>
              <a:t>Para excluir um trigger: DROP TRIGGER </a:t>
            </a:r>
            <a:r>
              <a:rPr lang="pt-BR" dirty="0" err="1"/>
              <a:t>tr_desconto</a:t>
            </a:r>
            <a:endParaRPr lang="pt-BR" dirty="0"/>
          </a:p>
        </p:txBody>
      </p:sp>
    </p:spTree>
    <p:extLst>
      <p:ext uri="{BB962C8B-B14F-4D97-AF65-F5344CB8AC3E}">
        <p14:creationId xmlns:p14="http://schemas.microsoft.com/office/powerpoint/2010/main" val="2292438000"/>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60DFBA3-98B0-F2C6-F480-3799CF16D99F}"/>
              </a:ext>
            </a:extLst>
          </p:cNvPr>
          <p:cNvSpPr>
            <a:spLocks noGrp="1"/>
          </p:cNvSpPr>
          <p:nvPr>
            <p:ph type="title"/>
          </p:nvPr>
        </p:nvSpPr>
        <p:spPr/>
        <p:txBody>
          <a:bodyPr/>
          <a:lstStyle/>
          <a:p>
            <a:r>
              <a:rPr lang="pt-BR" dirty="0"/>
              <a:t>Relacionamentos JOIN</a:t>
            </a:r>
          </a:p>
        </p:txBody>
      </p:sp>
      <p:sp>
        <p:nvSpPr>
          <p:cNvPr id="3" name="Espaço Reservado para Conteúdo 2">
            <a:extLst>
              <a:ext uri="{FF2B5EF4-FFF2-40B4-BE49-F238E27FC236}">
                <a16:creationId xmlns:a16="http://schemas.microsoft.com/office/drawing/2014/main" id="{ADD00CF6-F45E-8A72-F1DC-6439AA8C297F}"/>
              </a:ext>
            </a:extLst>
          </p:cNvPr>
          <p:cNvSpPr>
            <a:spLocks noGrp="1"/>
          </p:cNvSpPr>
          <p:nvPr>
            <p:ph idx="1"/>
          </p:nvPr>
        </p:nvSpPr>
        <p:spPr/>
        <p:txBody>
          <a:bodyPr/>
          <a:lstStyle/>
          <a:p>
            <a:pPr marL="0" indent="0">
              <a:buNone/>
            </a:pPr>
            <a:r>
              <a:rPr lang="pt-BR" dirty="0"/>
              <a:t>Estudar:</a:t>
            </a:r>
          </a:p>
          <a:p>
            <a:pPr marL="0" indent="0">
              <a:buNone/>
            </a:pPr>
            <a:r>
              <a:rPr lang="pt-BR">
                <a:hlinkClick r:id="rId2"/>
              </a:rPr>
              <a:t>https://www.devmedia.com.br/sql-join-entenda-como-funciona-o-retorno-dos-dados/31006#1</a:t>
            </a:r>
            <a:endParaRPr lang="pt-BR"/>
          </a:p>
          <a:p>
            <a:pPr marL="0" indent="0">
              <a:buNone/>
            </a:pPr>
            <a:endParaRPr lang="pt-BR"/>
          </a:p>
        </p:txBody>
      </p:sp>
    </p:spTree>
    <p:extLst>
      <p:ext uri="{BB962C8B-B14F-4D97-AF65-F5344CB8AC3E}">
        <p14:creationId xmlns:p14="http://schemas.microsoft.com/office/powerpoint/2010/main" val="697672817"/>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86677DD-7739-A9A2-0BCD-EA327194C185}"/>
              </a:ext>
            </a:extLst>
          </p:cNvPr>
          <p:cNvSpPr>
            <a:spLocks noGrp="1"/>
          </p:cNvSpPr>
          <p:nvPr>
            <p:ph type="title"/>
          </p:nvPr>
        </p:nvSpPr>
        <p:spPr/>
        <p:txBody>
          <a:bodyPr/>
          <a:lstStyle/>
          <a:p>
            <a:r>
              <a:rPr lang="pt-BR" dirty="0"/>
              <a:t>Registro único</a:t>
            </a:r>
          </a:p>
        </p:txBody>
      </p:sp>
      <p:sp>
        <p:nvSpPr>
          <p:cNvPr id="3" name="Espaço Reservado para Conteúdo 2">
            <a:extLst>
              <a:ext uri="{FF2B5EF4-FFF2-40B4-BE49-F238E27FC236}">
                <a16:creationId xmlns:a16="http://schemas.microsoft.com/office/drawing/2014/main" id="{BE5D412A-6654-F03F-AD80-38A74BC77E93}"/>
              </a:ext>
            </a:extLst>
          </p:cNvPr>
          <p:cNvSpPr>
            <a:spLocks noGrp="1"/>
          </p:cNvSpPr>
          <p:nvPr>
            <p:ph idx="1"/>
          </p:nvPr>
        </p:nvSpPr>
        <p:spPr/>
        <p:txBody>
          <a:bodyPr/>
          <a:lstStyle/>
          <a:p>
            <a:pPr marL="0" indent="0">
              <a:buNone/>
            </a:pPr>
            <a:r>
              <a:rPr lang="pt-BR" dirty="0"/>
              <a:t>Na sua tabela você tem a necessidade de que o conteúdo de um determinado campo seja único, por exemplo o CPF de um aluno para que não haja duplicidade. Você pode resolver isso de duas maneiras:</a:t>
            </a:r>
          </a:p>
          <a:p>
            <a:pPr marL="0" indent="0">
              <a:buNone/>
            </a:pPr>
            <a:r>
              <a:rPr lang="pt-BR" dirty="0"/>
              <a:t>A primeira é pela lógica de programação, onde antes de dar o INSERT, você faça uma consulta pra ver se já existe esse registro na tabela.</a:t>
            </a:r>
          </a:p>
          <a:p>
            <a:pPr marL="0" indent="0">
              <a:buNone/>
            </a:pPr>
            <a:r>
              <a:rPr lang="pt-BR" dirty="0"/>
              <a:t>A Segunda é criando uma chave indexadora do tipo UNIQUE, para que não faça o INSERT se o registro já existir. O problema é que o usuário não saberá que não gravou, pois não haverá retorno do banco para a linguagem de programação.</a:t>
            </a:r>
          </a:p>
        </p:txBody>
      </p:sp>
    </p:spTree>
    <p:extLst>
      <p:ext uri="{BB962C8B-B14F-4D97-AF65-F5344CB8AC3E}">
        <p14:creationId xmlns:p14="http://schemas.microsoft.com/office/powerpoint/2010/main" val="1021792869"/>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0DA0FA9-86EE-DCA6-B685-4649DCAF648B}"/>
              </a:ext>
            </a:extLst>
          </p:cNvPr>
          <p:cNvSpPr>
            <a:spLocks noGrp="1"/>
          </p:cNvSpPr>
          <p:nvPr>
            <p:ph type="title"/>
          </p:nvPr>
        </p:nvSpPr>
        <p:spPr/>
        <p:txBody>
          <a:bodyPr/>
          <a:lstStyle/>
          <a:p>
            <a:r>
              <a:rPr lang="pt-BR" dirty="0"/>
              <a:t>Registro Único</a:t>
            </a:r>
          </a:p>
        </p:txBody>
      </p:sp>
      <p:sp>
        <p:nvSpPr>
          <p:cNvPr id="3" name="Espaço Reservado para Conteúdo 2">
            <a:extLst>
              <a:ext uri="{FF2B5EF4-FFF2-40B4-BE49-F238E27FC236}">
                <a16:creationId xmlns:a16="http://schemas.microsoft.com/office/drawing/2014/main" id="{63075651-EA74-5530-AD13-0A0A174A4C77}"/>
              </a:ext>
            </a:extLst>
          </p:cNvPr>
          <p:cNvSpPr>
            <a:spLocks noGrp="1"/>
          </p:cNvSpPr>
          <p:nvPr>
            <p:ph idx="1"/>
          </p:nvPr>
        </p:nvSpPr>
        <p:spPr/>
        <p:txBody>
          <a:bodyPr/>
          <a:lstStyle/>
          <a:p>
            <a:pPr marL="0" indent="0">
              <a:buNone/>
            </a:pPr>
            <a:r>
              <a:rPr lang="en-US" dirty="0"/>
              <a:t>// Para </a:t>
            </a:r>
            <a:r>
              <a:rPr lang="en-US" dirty="0" err="1"/>
              <a:t>uma</a:t>
            </a:r>
            <a:r>
              <a:rPr lang="en-US" dirty="0"/>
              <a:t> </a:t>
            </a:r>
            <a:r>
              <a:rPr lang="en-US" dirty="0" err="1"/>
              <a:t>chave</a:t>
            </a:r>
            <a:r>
              <a:rPr lang="en-US" dirty="0"/>
              <a:t> </a:t>
            </a:r>
            <a:r>
              <a:rPr lang="en-US" dirty="0" err="1"/>
              <a:t>única</a:t>
            </a:r>
            <a:endParaRPr lang="en-US" dirty="0"/>
          </a:p>
          <a:p>
            <a:pPr marL="0" indent="0">
              <a:buNone/>
            </a:pPr>
            <a:r>
              <a:rPr lang="en-US" dirty="0"/>
              <a:t>CREATE TABLE </a:t>
            </a:r>
            <a:r>
              <a:rPr lang="en-US" dirty="0" err="1"/>
              <a:t>clientes</a:t>
            </a:r>
            <a:r>
              <a:rPr lang="en-US" dirty="0"/>
              <a:t> (</a:t>
            </a:r>
          </a:p>
          <a:p>
            <a:pPr marL="0" indent="0">
              <a:buNone/>
            </a:pPr>
            <a:r>
              <a:rPr lang="en-US" dirty="0"/>
              <a:t>    </a:t>
            </a:r>
            <a:r>
              <a:rPr lang="en-US" dirty="0" err="1"/>
              <a:t>ID_Cliente</a:t>
            </a:r>
            <a:r>
              <a:rPr lang="en-US" dirty="0"/>
              <a:t> int NOT NULL,</a:t>
            </a:r>
          </a:p>
          <a:p>
            <a:pPr marL="0" indent="0">
              <a:buNone/>
            </a:pPr>
            <a:r>
              <a:rPr lang="en-US" dirty="0"/>
              <a:t>    </a:t>
            </a:r>
            <a:r>
              <a:rPr lang="en-US" dirty="0" err="1"/>
              <a:t>nome_cliente</a:t>
            </a:r>
            <a:r>
              <a:rPr lang="en-US" dirty="0"/>
              <a:t> varchar(100) NOT NULL,</a:t>
            </a:r>
          </a:p>
          <a:p>
            <a:pPr marL="0" indent="0">
              <a:buNone/>
            </a:pPr>
            <a:r>
              <a:rPr lang="en-US" dirty="0"/>
              <a:t>    </a:t>
            </a:r>
            <a:r>
              <a:rPr lang="en-US" dirty="0" err="1"/>
              <a:t>cpf</a:t>
            </a:r>
            <a:r>
              <a:rPr lang="en-US" dirty="0"/>
              <a:t> varchar(25) NOT NULL,</a:t>
            </a:r>
          </a:p>
          <a:p>
            <a:pPr marL="0" indent="0">
              <a:buNone/>
            </a:pPr>
            <a:r>
              <a:rPr lang="en-US" dirty="0"/>
              <a:t>    UNIQUE (</a:t>
            </a:r>
            <a:r>
              <a:rPr lang="en-US" dirty="0" err="1"/>
              <a:t>cpf</a:t>
            </a:r>
            <a:r>
              <a:rPr lang="en-US" dirty="0"/>
              <a:t>),</a:t>
            </a:r>
          </a:p>
          <a:p>
            <a:pPr marL="0" indent="0">
              <a:buNone/>
            </a:pPr>
            <a:r>
              <a:rPr lang="en-US" dirty="0"/>
              <a:t>    PRIMARY KEY (</a:t>
            </a:r>
            <a:r>
              <a:rPr lang="en-US" dirty="0" err="1"/>
              <a:t>ID_Cliente</a:t>
            </a:r>
            <a:r>
              <a:rPr lang="en-US" dirty="0"/>
              <a:t>)</a:t>
            </a:r>
          </a:p>
          <a:p>
            <a:pPr marL="0" indent="0">
              <a:buNone/>
            </a:pPr>
            <a:r>
              <a:rPr lang="en-US" dirty="0"/>
              <a:t>);</a:t>
            </a:r>
            <a:endParaRPr lang="pt-BR" dirty="0"/>
          </a:p>
        </p:txBody>
      </p:sp>
    </p:spTree>
    <p:extLst>
      <p:ext uri="{BB962C8B-B14F-4D97-AF65-F5344CB8AC3E}">
        <p14:creationId xmlns:p14="http://schemas.microsoft.com/office/powerpoint/2010/main" val="295743003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DC6D77E-42BF-5C80-43C0-1808B27A090E}"/>
              </a:ext>
            </a:extLst>
          </p:cNvPr>
          <p:cNvSpPr>
            <a:spLocks noGrp="1"/>
          </p:cNvSpPr>
          <p:nvPr>
            <p:ph type="title"/>
          </p:nvPr>
        </p:nvSpPr>
        <p:spPr/>
        <p:txBody>
          <a:bodyPr/>
          <a:lstStyle/>
          <a:p>
            <a:r>
              <a:rPr lang="pt-BR" dirty="0"/>
              <a:t>Registro único</a:t>
            </a:r>
          </a:p>
        </p:txBody>
      </p:sp>
      <p:sp>
        <p:nvSpPr>
          <p:cNvPr id="3" name="Espaço Reservado para Conteúdo 2">
            <a:extLst>
              <a:ext uri="{FF2B5EF4-FFF2-40B4-BE49-F238E27FC236}">
                <a16:creationId xmlns:a16="http://schemas.microsoft.com/office/drawing/2014/main" id="{02E17394-1B96-0F99-379B-370FEF440639}"/>
              </a:ext>
            </a:extLst>
          </p:cNvPr>
          <p:cNvSpPr>
            <a:spLocks noGrp="1"/>
          </p:cNvSpPr>
          <p:nvPr>
            <p:ph idx="1"/>
          </p:nvPr>
        </p:nvSpPr>
        <p:spPr/>
        <p:txBody>
          <a:bodyPr>
            <a:normAutofit fontScale="92500"/>
          </a:bodyPr>
          <a:lstStyle/>
          <a:p>
            <a:pPr marL="0" indent="0">
              <a:buNone/>
            </a:pPr>
            <a:r>
              <a:rPr lang="pt-BR" dirty="0"/>
              <a:t>// Múltiplas chaves únicas</a:t>
            </a:r>
          </a:p>
          <a:p>
            <a:pPr marL="0" indent="0">
              <a:buNone/>
            </a:pPr>
            <a:endParaRPr lang="pt-BR" dirty="0"/>
          </a:p>
          <a:p>
            <a:pPr marL="0" indent="0">
              <a:buNone/>
            </a:pPr>
            <a:r>
              <a:rPr lang="pt-BR" dirty="0"/>
              <a:t>CREATE TABLE clientes (</a:t>
            </a:r>
          </a:p>
          <a:p>
            <a:pPr marL="0" indent="0">
              <a:buNone/>
            </a:pPr>
            <a:r>
              <a:rPr lang="pt-BR" dirty="0"/>
              <a:t>    </a:t>
            </a:r>
            <a:r>
              <a:rPr lang="pt-BR" dirty="0" err="1"/>
              <a:t>ID_Cliente</a:t>
            </a:r>
            <a:r>
              <a:rPr lang="pt-BR" dirty="0"/>
              <a:t> </a:t>
            </a:r>
            <a:r>
              <a:rPr lang="pt-BR" dirty="0" err="1"/>
              <a:t>int</a:t>
            </a:r>
            <a:r>
              <a:rPr lang="pt-BR" dirty="0"/>
              <a:t> NOT NULL,</a:t>
            </a:r>
          </a:p>
          <a:p>
            <a:pPr marL="0" indent="0">
              <a:buNone/>
            </a:pPr>
            <a:r>
              <a:rPr lang="pt-BR" dirty="0"/>
              <a:t>    </a:t>
            </a:r>
            <a:r>
              <a:rPr lang="pt-BR" dirty="0" err="1"/>
              <a:t>nome_cliente</a:t>
            </a:r>
            <a:r>
              <a:rPr lang="pt-BR" dirty="0"/>
              <a:t> </a:t>
            </a:r>
            <a:r>
              <a:rPr lang="pt-BR" dirty="0" err="1"/>
              <a:t>varchar</a:t>
            </a:r>
            <a:r>
              <a:rPr lang="pt-BR" dirty="0"/>
              <a:t>(100) NOT NULL,</a:t>
            </a:r>
          </a:p>
          <a:p>
            <a:pPr marL="0" indent="0">
              <a:buNone/>
            </a:pPr>
            <a:r>
              <a:rPr lang="pt-BR" dirty="0"/>
              <a:t>    </a:t>
            </a:r>
            <a:r>
              <a:rPr lang="pt-BR" dirty="0" err="1"/>
              <a:t>cpf</a:t>
            </a:r>
            <a:r>
              <a:rPr lang="pt-BR" dirty="0"/>
              <a:t> </a:t>
            </a:r>
            <a:r>
              <a:rPr lang="pt-BR" dirty="0" err="1"/>
              <a:t>varchar</a:t>
            </a:r>
            <a:r>
              <a:rPr lang="pt-BR" dirty="0"/>
              <a:t>(25) NOT NULL,</a:t>
            </a:r>
          </a:p>
          <a:p>
            <a:pPr marL="0" indent="0">
              <a:buNone/>
            </a:pPr>
            <a:r>
              <a:rPr lang="pt-BR" dirty="0"/>
              <a:t>    CONSTRAINT </a:t>
            </a:r>
            <a:r>
              <a:rPr lang="pt-BR" dirty="0" err="1"/>
              <a:t>UC_Clientes</a:t>
            </a:r>
            <a:r>
              <a:rPr lang="pt-BR" dirty="0"/>
              <a:t> UNIQUE (</a:t>
            </a:r>
            <a:r>
              <a:rPr lang="pt-BR" dirty="0" err="1"/>
              <a:t>nome_cliente,cpf</a:t>
            </a:r>
            <a:r>
              <a:rPr lang="pt-BR" dirty="0"/>
              <a:t>)</a:t>
            </a:r>
          </a:p>
          <a:p>
            <a:pPr marL="0" indent="0">
              <a:buNone/>
            </a:pPr>
            <a:r>
              <a:rPr lang="pt-BR" dirty="0"/>
              <a:t>);</a:t>
            </a:r>
          </a:p>
          <a:p>
            <a:pPr marL="0" indent="0">
              <a:buNone/>
            </a:pPr>
            <a:r>
              <a:rPr lang="pt-BR" dirty="0"/>
              <a:t>// mais Informações: https://www.w3schools.com/mysql/mysql_unique.asp</a:t>
            </a:r>
          </a:p>
        </p:txBody>
      </p:sp>
    </p:spTree>
    <p:extLst>
      <p:ext uri="{BB962C8B-B14F-4D97-AF65-F5344CB8AC3E}">
        <p14:creationId xmlns:p14="http://schemas.microsoft.com/office/powerpoint/2010/main" val="668906229"/>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BBD550-E3E2-59A2-5BBF-0EF394068C06}"/>
              </a:ext>
            </a:extLst>
          </p:cNvPr>
          <p:cNvSpPr>
            <a:spLocks noGrp="1"/>
          </p:cNvSpPr>
          <p:nvPr>
            <p:ph type="title"/>
          </p:nvPr>
        </p:nvSpPr>
        <p:spPr/>
        <p:txBody>
          <a:bodyPr/>
          <a:lstStyle/>
          <a:p>
            <a:r>
              <a:rPr lang="pt-BR" dirty="0"/>
              <a:t>Códigos de erro do </a:t>
            </a:r>
            <a:r>
              <a:rPr lang="pt-BR" dirty="0" err="1"/>
              <a:t>mysql</a:t>
            </a:r>
            <a:endParaRPr lang="pt-BR" dirty="0"/>
          </a:p>
        </p:txBody>
      </p:sp>
      <p:sp>
        <p:nvSpPr>
          <p:cNvPr id="3" name="Espaço Reservado para Conteúdo 2">
            <a:extLst>
              <a:ext uri="{FF2B5EF4-FFF2-40B4-BE49-F238E27FC236}">
                <a16:creationId xmlns:a16="http://schemas.microsoft.com/office/drawing/2014/main" id="{DD8D62A2-67A1-4C90-5DA4-207A5AB0B543}"/>
              </a:ext>
            </a:extLst>
          </p:cNvPr>
          <p:cNvSpPr>
            <a:spLocks noGrp="1"/>
          </p:cNvSpPr>
          <p:nvPr>
            <p:ph idx="1"/>
          </p:nvPr>
        </p:nvSpPr>
        <p:spPr/>
        <p:txBody>
          <a:bodyPr>
            <a:normAutofit fontScale="62500" lnSpcReduction="20000"/>
          </a:bodyPr>
          <a:lstStyle/>
          <a:p>
            <a:pPr marL="0" indent="0">
              <a:buNone/>
            </a:pPr>
            <a:r>
              <a:rPr lang="pt-BR" dirty="0"/>
              <a:t>Erro 1064: Comando de sintaxe incorreta</a:t>
            </a:r>
          </a:p>
          <a:p>
            <a:pPr marL="0" indent="0">
              <a:buNone/>
            </a:pPr>
            <a:r>
              <a:rPr lang="pt-BR" dirty="0"/>
              <a:t>O erro 1064 é um dos erros mais comuns do MySQL e ocorre quando um comando SQL possui uma sintaxe incorreta. Isso pode acontecer quando há um erro de digitação, falta de aspas ou uso incorreto de palavras-chave. Para corrigir esse erro, é necessário revisar o comando SQL e corrigir qualquer erro de sintaxe.</a:t>
            </a:r>
          </a:p>
          <a:p>
            <a:pPr marL="0" indent="0">
              <a:buNone/>
            </a:pPr>
            <a:endParaRPr lang="pt-BR" dirty="0"/>
          </a:p>
          <a:p>
            <a:pPr marL="0" indent="0">
              <a:buNone/>
            </a:pPr>
            <a:r>
              <a:rPr lang="pt-BR" dirty="0"/>
              <a:t>Erro 1045: Acesso negado para o usuário</a:t>
            </a:r>
          </a:p>
          <a:p>
            <a:pPr marL="0" indent="0">
              <a:buNone/>
            </a:pPr>
            <a:r>
              <a:rPr lang="pt-BR" dirty="0"/>
              <a:t>O erro 1045 ocorre quando o MySQL não permite o acesso de um usuário ao banco de dados. Isso pode acontecer quando as credenciais de acesso estão incorretas ou quando o usuário não possui permissões suficientes. Para resolver esse erro, é necessário verificar as credenciais de acesso e garantir que o usuário tenha as permissões adequadas.</a:t>
            </a:r>
          </a:p>
          <a:p>
            <a:pPr marL="0" indent="0">
              <a:buNone/>
            </a:pPr>
            <a:endParaRPr lang="pt-BR" dirty="0"/>
          </a:p>
          <a:p>
            <a:pPr marL="0" indent="0">
              <a:buNone/>
            </a:pPr>
            <a:r>
              <a:rPr lang="pt-BR" dirty="0"/>
              <a:t>Erro 1215: Não é possível adicionar restrição de chave estrangeira</a:t>
            </a:r>
          </a:p>
          <a:p>
            <a:pPr marL="0" indent="0">
              <a:buNone/>
            </a:pPr>
            <a:r>
              <a:rPr lang="pt-BR" dirty="0"/>
              <a:t>O erro 1215 ocorre quando há um problema ao adicionar uma restrição de chave estrangeira a uma tabela. Isso pode acontecer quando a coluna referenciada não existe ou quando há uma incompatibilidade entre os tipos de dados das colunas. Para solucionar esse erro, é necessário verificar a existência da coluna referenciada e garantir que os tipos de dados sejam compatíveis.</a:t>
            </a:r>
          </a:p>
          <a:p>
            <a:pPr marL="0" indent="0">
              <a:buNone/>
            </a:pPr>
            <a:endParaRPr lang="pt-BR" dirty="0"/>
          </a:p>
        </p:txBody>
      </p:sp>
    </p:spTree>
    <p:extLst>
      <p:ext uri="{BB962C8B-B14F-4D97-AF65-F5344CB8AC3E}">
        <p14:creationId xmlns:p14="http://schemas.microsoft.com/office/powerpoint/2010/main" val="2134943031"/>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BBD550-E3E2-59A2-5BBF-0EF394068C06}"/>
              </a:ext>
            </a:extLst>
          </p:cNvPr>
          <p:cNvSpPr>
            <a:spLocks noGrp="1"/>
          </p:cNvSpPr>
          <p:nvPr>
            <p:ph type="title"/>
          </p:nvPr>
        </p:nvSpPr>
        <p:spPr/>
        <p:txBody>
          <a:bodyPr/>
          <a:lstStyle/>
          <a:p>
            <a:r>
              <a:rPr lang="pt-BR" dirty="0"/>
              <a:t>Códigos de erro do </a:t>
            </a:r>
            <a:r>
              <a:rPr lang="pt-BR" dirty="0" err="1"/>
              <a:t>mysql</a:t>
            </a:r>
            <a:endParaRPr lang="pt-BR" dirty="0"/>
          </a:p>
        </p:txBody>
      </p:sp>
      <p:sp>
        <p:nvSpPr>
          <p:cNvPr id="3" name="Espaço Reservado para Conteúdo 2">
            <a:extLst>
              <a:ext uri="{FF2B5EF4-FFF2-40B4-BE49-F238E27FC236}">
                <a16:creationId xmlns:a16="http://schemas.microsoft.com/office/drawing/2014/main" id="{DD8D62A2-67A1-4C90-5DA4-207A5AB0B543}"/>
              </a:ext>
            </a:extLst>
          </p:cNvPr>
          <p:cNvSpPr>
            <a:spLocks noGrp="1"/>
          </p:cNvSpPr>
          <p:nvPr>
            <p:ph idx="1"/>
          </p:nvPr>
        </p:nvSpPr>
        <p:spPr/>
        <p:txBody>
          <a:bodyPr>
            <a:normAutofit fontScale="62500" lnSpcReduction="20000"/>
          </a:bodyPr>
          <a:lstStyle/>
          <a:p>
            <a:pPr marL="0" indent="0">
              <a:buNone/>
            </a:pPr>
            <a:r>
              <a:rPr lang="pt-BR" dirty="0"/>
              <a:t>Erro 2002: Nenhum servidor MySQL está sendo executado</a:t>
            </a:r>
          </a:p>
          <a:p>
            <a:pPr marL="0" indent="0">
              <a:buNone/>
            </a:pPr>
            <a:r>
              <a:rPr lang="pt-BR" dirty="0"/>
              <a:t>O erro 2002 ocorre quando o MySQL não consegue se conectar ao servidor. Isso pode acontecer quando o servidor MySQL não está em execução ou quando a configuração de conexão está incorreta. Para resolver esse erro, é necessário verificar se o servidor MySQL está em execução e revisar as configurações de conexão.</a:t>
            </a:r>
          </a:p>
          <a:p>
            <a:pPr marL="0" indent="0">
              <a:buNone/>
            </a:pPr>
            <a:endParaRPr lang="pt-BR" dirty="0"/>
          </a:p>
          <a:p>
            <a:pPr marL="0" indent="0">
              <a:buNone/>
            </a:pPr>
            <a:r>
              <a:rPr lang="pt-BR" dirty="0"/>
              <a:t>Erro 1062: Duplicação de chave primária</a:t>
            </a:r>
          </a:p>
          <a:p>
            <a:pPr marL="0" indent="0">
              <a:buNone/>
            </a:pPr>
            <a:r>
              <a:rPr lang="pt-BR" dirty="0"/>
              <a:t>O erro 1062 ocorre quando há uma tentativa de inserir um registro com uma chave primária que já existe na tabela. Isso pode acontecer quando há uma violação da unicidade da chave primária. Para corrigir esse erro, é necessário verificar se o valor da chave primária já existe na tabela antes de inserir o registro.</a:t>
            </a:r>
          </a:p>
          <a:p>
            <a:pPr marL="0" indent="0">
              <a:buNone/>
            </a:pPr>
            <a:endParaRPr lang="pt-BR" dirty="0"/>
          </a:p>
          <a:p>
            <a:pPr marL="0" indent="0">
              <a:buNone/>
            </a:pPr>
            <a:r>
              <a:rPr lang="pt-BR" dirty="0"/>
              <a:t>Erro 1054: Coluna desconhecida</a:t>
            </a:r>
          </a:p>
          <a:p>
            <a:pPr marL="0" indent="0">
              <a:buNone/>
            </a:pPr>
            <a:r>
              <a:rPr lang="pt-BR" dirty="0"/>
              <a:t>O erro 1054 ocorre quando uma consulta SQL faz referência a uma coluna que não existe na tabela. Isso pode acontecer quando há um erro de digitação no nome da coluna ou quando a coluna foi renomeada ou removida. Para resolver esse erro, é necessário verificar se o nome da coluna está correto e se ela existe na tabela.</a:t>
            </a:r>
          </a:p>
        </p:txBody>
      </p:sp>
    </p:spTree>
    <p:extLst>
      <p:ext uri="{BB962C8B-B14F-4D97-AF65-F5344CB8AC3E}">
        <p14:creationId xmlns:p14="http://schemas.microsoft.com/office/powerpoint/2010/main" val="1964327663"/>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BBD550-E3E2-59A2-5BBF-0EF394068C06}"/>
              </a:ext>
            </a:extLst>
          </p:cNvPr>
          <p:cNvSpPr>
            <a:spLocks noGrp="1"/>
          </p:cNvSpPr>
          <p:nvPr>
            <p:ph type="title"/>
          </p:nvPr>
        </p:nvSpPr>
        <p:spPr/>
        <p:txBody>
          <a:bodyPr/>
          <a:lstStyle/>
          <a:p>
            <a:r>
              <a:rPr lang="pt-BR" dirty="0"/>
              <a:t>Códigos de erro do </a:t>
            </a:r>
            <a:r>
              <a:rPr lang="pt-BR" dirty="0" err="1"/>
              <a:t>mysql</a:t>
            </a:r>
            <a:endParaRPr lang="pt-BR" dirty="0"/>
          </a:p>
        </p:txBody>
      </p:sp>
      <p:sp>
        <p:nvSpPr>
          <p:cNvPr id="3" name="Espaço Reservado para Conteúdo 2">
            <a:extLst>
              <a:ext uri="{FF2B5EF4-FFF2-40B4-BE49-F238E27FC236}">
                <a16:creationId xmlns:a16="http://schemas.microsoft.com/office/drawing/2014/main" id="{DD8D62A2-67A1-4C90-5DA4-207A5AB0B543}"/>
              </a:ext>
            </a:extLst>
          </p:cNvPr>
          <p:cNvSpPr>
            <a:spLocks noGrp="1"/>
          </p:cNvSpPr>
          <p:nvPr>
            <p:ph idx="1"/>
          </p:nvPr>
        </p:nvSpPr>
        <p:spPr/>
        <p:txBody>
          <a:bodyPr>
            <a:normAutofit fontScale="62500" lnSpcReduction="20000"/>
          </a:bodyPr>
          <a:lstStyle/>
          <a:p>
            <a:pPr marL="0" indent="0">
              <a:buNone/>
            </a:pPr>
            <a:r>
              <a:rPr lang="pt-BR" dirty="0"/>
              <a:t>Erro 1364: Campo obrigatório não preenchido</a:t>
            </a:r>
          </a:p>
          <a:p>
            <a:pPr marL="0" indent="0">
              <a:buNone/>
            </a:pPr>
            <a:r>
              <a:rPr lang="pt-BR" dirty="0"/>
              <a:t>O erro 1364 ocorre quando uma tentativa de inserir um registro em uma tabela falha porque um campo obrigatório não foi preenchido. Isso pode acontecer quando um campo que possui a restrição NOT NULL não recebe um valor durante a inserção. Para solucionar esse erro, é necessário garantir que todos os campos obrigatórios sejam preenchidos durante a inserção.</a:t>
            </a:r>
          </a:p>
          <a:p>
            <a:pPr marL="0" indent="0">
              <a:buNone/>
            </a:pPr>
            <a:endParaRPr lang="pt-BR" dirty="0"/>
          </a:p>
          <a:p>
            <a:pPr marL="0" indent="0">
              <a:buNone/>
            </a:pPr>
            <a:r>
              <a:rPr lang="pt-BR" dirty="0"/>
              <a:t>Erro 121: Tabela não existe</a:t>
            </a:r>
          </a:p>
          <a:p>
            <a:pPr marL="0" indent="0">
              <a:buNone/>
            </a:pPr>
            <a:r>
              <a:rPr lang="pt-BR" dirty="0"/>
              <a:t>O erro 121 ocorre quando uma consulta SQL faz referência a uma tabela que não existe no banco de dados. Isso pode acontecer quando há um erro de digitação no nome da tabela ou quando a tabela foi renomeada ou removida. Para corrigir esse erro, é necessário verificar se o nome da tabela está correto e se ela existe no banco de dados.</a:t>
            </a:r>
          </a:p>
          <a:p>
            <a:pPr marL="0" indent="0">
              <a:buNone/>
            </a:pPr>
            <a:endParaRPr lang="pt-BR" dirty="0"/>
          </a:p>
          <a:p>
            <a:pPr marL="0" indent="0">
              <a:buNone/>
            </a:pPr>
            <a:r>
              <a:rPr lang="pt-BR" dirty="0"/>
              <a:t>Erro 2006: Tempo de espera excedido</a:t>
            </a:r>
          </a:p>
          <a:p>
            <a:pPr marL="0" indent="0">
              <a:buNone/>
            </a:pPr>
            <a:r>
              <a:rPr lang="pt-BR" dirty="0"/>
              <a:t>O erro 2006 ocorre quando uma conexão com o servidor MySQL é perdida devido a um tempo de espera excedido. Isso pode acontecer quando uma consulta SQL leva muito tempo para ser executada ou quando há problemas de rede. Para resolver esse erro, é necessário otimizar as consultas SQL e verificar a conexão de rede.</a:t>
            </a:r>
          </a:p>
          <a:p>
            <a:pPr marL="0" indent="0">
              <a:buNone/>
            </a:pPr>
            <a:endParaRPr lang="pt-BR" dirty="0"/>
          </a:p>
          <a:p>
            <a:pPr marL="0" indent="0">
              <a:buNone/>
            </a:pPr>
            <a:endParaRPr lang="pt-BR" dirty="0"/>
          </a:p>
        </p:txBody>
      </p:sp>
    </p:spTree>
    <p:extLst>
      <p:ext uri="{BB962C8B-B14F-4D97-AF65-F5344CB8AC3E}">
        <p14:creationId xmlns:p14="http://schemas.microsoft.com/office/powerpoint/2010/main" val="34445924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90071C0-FF55-B1BB-D0A8-FFAF6240FBC7}"/>
              </a:ext>
            </a:extLst>
          </p:cNvPr>
          <p:cNvSpPr>
            <a:spLocks noGrp="1"/>
          </p:cNvSpPr>
          <p:nvPr>
            <p:ph type="title"/>
          </p:nvPr>
        </p:nvSpPr>
        <p:spPr/>
        <p:txBody>
          <a:bodyPr/>
          <a:lstStyle/>
          <a:p>
            <a:r>
              <a:rPr lang="pt-BR" dirty="0"/>
              <a:t>Entidade Relacional</a:t>
            </a:r>
          </a:p>
        </p:txBody>
      </p:sp>
      <p:sp>
        <p:nvSpPr>
          <p:cNvPr id="3" name="Espaço Reservado para Conteúdo 2">
            <a:extLst>
              <a:ext uri="{FF2B5EF4-FFF2-40B4-BE49-F238E27FC236}">
                <a16:creationId xmlns:a16="http://schemas.microsoft.com/office/drawing/2014/main" id="{0826F276-A331-D9A8-302F-2A8F63453E29}"/>
              </a:ext>
            </a:extLst>
          </p:cNvPr>
          <p:cNvSpPr>
            <a:spLocks noGrp="1"/>
          </p:cNvSpPr>
          <p:nvPr>
            <p:ph idx="1"/>
          </p:nvPr>
        </p:nvSpPr>
        <p:spPr/>
        <p:txBody>
          <a:bodyPr>
            <a:normAutofit/>
          </a:bodyPr>
          <a:lstStyle/>
          <a:p>
            <a:pPr marL="0" indent="0">
              <a:buNone/>
            </a:pPr>
            <a:r>
              <a:rPr lang="pt-BR" dirty="0"/>
              <a:t>Primeiramente é importante saber que antes de uma tabela ser efetivamente implementada, damos o nome de Entidade.</a:t>
            </a:r>
          </a:p>
          <a:p>
            <a:pPr marL="0" indent="0">
              <a:buNone/>
            </a:pPr>
            <a:r>
              <a:rPr lang="pt-BR" dirty="0"/>
              <a:t>Toda Entidade, que também pode ser conhecida por Objeto, tem atributos e a partir desses, temos uma ação </a:t>
            </a:r>
            <a:r>
              <a:rPr lang="pt-BR" dirty="0" err="1"/>
              <a:t>Ex</a:t>
            </a:r>
            <a:r>
              <a:rPr lang="pt-BR" dirty="0"/>
              <a:t>:</a:t>
            </a:r>
          </a:p>
          <a:p>
            <a:pPr marL="0" indent="0">
              <a:buNone/>
            </a:pPr>
            <a:endParaRPr lang="pt-BR" dirty="0"/>
          </a:p>
          <a:p>
            <a:pPr marL="0" indent="0">
              <a:buNone/>
            </a:pPr>
            <a:endParaRPr lang="pt-BR" dirty="0"/>
          </a:p>
        </p:txBody>
      </p:sp>
      <p:sp>
        <p:nvSpPr>
          <p:cNvPr id="4" name="Retângulo 3">
            <a:extLst>
              <a:ext uri="{FF2B5EF4-FFF2-40B4-BE49-F238E27FC236}">
                <a16:creationId xmlns:a16="http://schemas.microsoft.com/office/drawing/2014/main" id="{25A557EF-DACC-5804-9416-CBCC85870EBD}"/>
              </a:ext>
            </a:extLst>
          </p:cNvPr>
          <p:cNvSpPr/>
          <p:nvPr/>
        </p:nvSpPr>
        <p:spPr>
          <a:xfrm>
            <a:off x="1424027" y="3601039"/>
            <a:ext cx="2271859" cy="122548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dirty="0">
                <a:solidFill>
                  <a:schemeClr val="tx1"/>
                </a:solidFill>
              </a:rPr>
              <a:t>Cliente</a:t>
            </a:r>
          </a:p>
        </p:txBody>
      </p:sp>
      <p:sp>
        <p:nvSpPr>
          <p:cNvPr id="5" name="Retângulo 4">
            <a:extLst>
              <a:ext uri="{FF2B5EF4-FFF2-40B4-BE49-F238E27FC236}">
                <a16:creationId xmlns:a16="http://schemas.microsoft.com/office/drawing/2014/main" id="{AE8603F2-A533-D1E3-FA32-C536A7B39040}"/>
              </a:ext>
            </a:extLst>
          </p:cNvPr>
          <p:cNvSpPr/>
          <p:nvPr/>
        </p:nvSpPr>
        <p:spPr>
          <a:xfrm>
            <a:off x="6447983" y="3601037"/>
            <a:ext cx="2271859" cy="1225485"/>
          </a:xfrm>
          <a:prstGeom prst="rect">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dirty="0">
                <a:solidFill>
                  <a:schemeClr val="tx1"/>
                </a:solidFill>
              </a:rPr>
              <a:t>Produtos</a:t>
            </a:r>
          </a:p>
        </p:txBody>
      </p:sp>
      <p:sp>
        <p:nvSpPr>
          <p:cNvPr id="6" name="Fluxograma: Decisão 5">
            <a:extLst>
              <a:ext uri="{FF2B5EF4-FFF2-40B4-BE49-F238E27FC236}">
                <a16:creationId xmlns:a16="http://schemas.microsoft.com/office/drawing/2014/main" id="{4DC8CEBE-F58B-87F7-A4D2-58FACE8CF10C}"/>
              </a:ext>
            </a:extLst>
          </p:cNvPr>
          <p:cNvSpPr/>
          <p:nvPr/>
        </p:nvSpPr>
        <p:spPr>
          <a:xfrm>
            <a:off x="4132275" y="3657392"/>
            <a:ext cx="1879319" cy="1112777"/>
          </a:xfrm>
          <a:prstGeom prst="flowChartDecision">
            <a:avLst/>
          </a:prstGeom>
          <a:solidFill>
            <a:schemeClr val="bg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pt-BR" dirty="0">
                <a:solidFill>
                  <a:schemeClr val="tx1"/>
                </a:solidFill>
              </a:rPr>
              <a:t>Compra</a:t>
            </a:r>
          </a:p>
        </p:txBody>
      </p:sp>
      <p:cxnSp>
        <p:nvCxnSpPr>
          <p:cNvPr id="8" name="Conector reto 7">
            <a:extLst>
              <a:ext uri="{FF2B5EF4-FFF2-40B4-BE49-F238E27FC236}">
                <a16:creationId xmlns:a16="http://schemas.microsoft.com/office/drawing/2014/main" id="{89037FA5-F5B3-ADFC-BFFA-6605C76681DD}"/>
              </a:ext>
            </a:extLst>
          </p:cNvPr>
          <p:cNvCxnSpPr>
            <a:stCxn id="4" idx="3"/>
            <a:endCxn id="6" idx="1"/>
          </p:cNvCxnSpPr>
          <p:nvPr/>
        </p:nvCxnSpPr>
        <p:spPr>
          <a:xfrm flipV="1">
            <a:off x="3695886" y="4213781"/>
            <a:ext cx="436389" cy="1"/>
          </a:xfrm>
          <a:prstGeom prst="line">
            <a:avLst/>
          </a:prstGeom>
        </p:spPr>
        <p:style>
          <a:lnRef idx="1">
            <a:schemeClr val="accent1"/>
          </a:lnRef>
          <a:fillRef idx="0">
            <a:schemeClr val="accent1"/>
          </a:fillRef>
          <a:effectRef idx="0">
            <a:schemeClr val="accent1"/>
          </a:effectRef>
          <a:fontRef idx="minor">
            <a:schemeClr val="tx1"/>
          </a:fontRef>
        </p:style>
      </p:cxnSp>
      <p:cxnSp>
        <p:nvCxnSpPr>
          <p:cNvPr id="10" name="Conector reto 9">
            <a:extLst>
              <a:ext uri="{FF2B5EF4-FFF2-40B4-BE49-F238E27FC236}">
                <a16:creationId xmlns:a16="http://schemas.microsoft.com/office/drawing/2014/main" id="{B390BD9C-F781-EE55-E294-2CAFA7BF0951}"/>
              </a:ext>
            </a:extLst>
          </p:cNvPr>
          <p:cNvCxnSpPr/>
          <p:nvPr/>
        </p:nvCxnSpPr>
        <p:spPr>
          <a:xfrm flipV="1">
            <a:off x="6011594" y="4213780"/>
            <a:ext cx="436389" cy="1"/>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2207618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BBD550-E3E2-59A2-5BBF-0EF394068C06}"/>
              </a:ext>
            </a:extLst>
          </p:cNvPr>
          <p:cNvSpPr>
            <a:spLocks noGrp="1"/>
          </p:cNvSpPr>
          <p:nvPr>
            <p:ph type="title"/>
          </p:nvPr>
        </p:nvSpPr>
        <p:spPr/>
        <p:txBody>
          <a:bodyPr/>
          <a:lstStyle/>
          <a:p>
            <a:r>
              <a:rPr lang="pt-BR" dirty="0"/>
              <a:t>Códigos de erro do </a:t>
            </a:r>
            <a:r>
              <a:rPr lang="pt-BR" dirty="0" err="1"/>
              <a:t>mysql</a:t>
            </a:r>
            <a:endParaRPr lang="pt-BR" dirty="0"/>
          </a:p>
        </p:txBody>
      </p:sp>
      <p:sp>
        <p:nvSpPr>
          <p:cNvPr id="3" name="Espaço Reservado para Conteúdo 2">
            <a:extLst>
              <a:ext uri="{FF2B5EF4-FFF2-40B4-BE49-F238E27FC236}">
                <a16:creationId xmlns:a16="http://schemas.microsoft.com/office/drawing/2014/main" id="{DD8D62A2-67A1-4C90-5DA4-207A5AB0B543}"/>
              </a:ext>
            </a:extLst>
          </p:cNvPr>
          <p:cNvSpPr>
            <a:spLocks noGrp="1"/>
          </p:cNvSpPr>
          <p:nvPr>
            <p:ph idx="1"/>
          </p:nvPr>
        </p:nvSpPr>
        <p:spPr/>
        <p:txBody>
          <a:bodyPr>
            <a:normAutofit fontScale="85000" lnSpcReduction="20000"/>
          </a:bodyPr>
          <a:lstStyle/>
          <a:p>
            <a:pPr marL="0" indent="0">
              <a:buNone/>
            </a:pPr>
            <a:r>
              <a:rPr lang="pt-BR" dirty="0"/>
              <a:t>Erro 1005: Não é possível criar tabela</a:t>
            </a:r>
          </a:p>
          <a:p>
            <a:pPr marL="0" indent="0">
              <a:buNone/>
            </a:pPr>
            <a:r>
              <a:rPr lang="pt-BR" dirty="0"/>
              <a:t>O erro 1005 ocorre quando há um problema ao criar uma tabela no banco de dados. Isso pode acontecer quando há uma incompatibilidade entre as colunas referenciadas por chaves estrangeiras ou quando há um erro de sintaxe na definição da tabela. Para solucionar esse erro, é necessário verificar as definições das colunas e garantir que não haja incompatibilidades.</a:t>
            </a:r>
          </a:p>
          <a:p>
            <a:pPr marL="0" indent="0">
              <a:buNone/>
            </a:pPr>
            <a:endParaRPr lang="pt-BR" dirty="0"/>
          </a:p>
          <a:p>
            <a:pPr marL="0" indent="0">
              <a:buNone/>
            </a:pPr>
            <a:r>
              <a:rPr lang="pt-BR" dirty="0"/>
              <a:t>Erro 1452: Restrição de chave estrangeira falhou</a:t>
            </a:r>
          </a:p>
          <a:p>
            <a:pPr marL="0" indent="0">
              <a:buNone/>
            </a:pPr>
            <a:r>
              <a:rPr lang="pt-BR" dirty="0"/>
              <a:t>O erro 1452 ocorre quando uma tentativa de inserir ou atualizar um registro falha devido a uma violação de uma restrição de chave estrangeira. Isso pode acontecer quando o valor da chave estrangeira não existe na tabela referenciada. Para corrigir esse erro, é necessário verificar se o valor da chave estrangeira existe na tabela referenciada antes de realizar a inserção ou atualização.</a:t>
            </a:r>
          </a:p>
          <a:p>
            <a:pPr marL="0" indent="0">
              <a:buNone/>
            </a:pPr>
            <a:endParaRPr lang="pt-BR" dirty="0"/>
          </a:p>
        </p:txBody>
      </p:sp>
    </p:spTree>
    <p:extLst>
      <p:ext uri="{BB962C8B-B14F-4D97-AF65-F5344CB8AC3E}">
        <p14:creationId xmlns:p14="http://schemas.microsoft.com/office/powerpoint/2010/main" val="377780816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FBBD550-E3E2-59A2-5BBF-0EF394068C06}"/>
              </a:ext>
            </a:extLst>
          </p:cNvPr>
          <p:cNvSpPr>
            <a:spLocks noGrp="1"/>
          </p:cNvSpPr>
          <p:nvPr>
            <p:ph type="title"/>
          </p:nvPr>
        </p:nvSpPr>
        <p:spPr/>
        <p:txBody>
          <a:bodyPr/>
          <a:lstStyle/>
          <a:p>
            <a:r>
              <a:rPr lang="pt-BR" dirty="0"/>
              <a:t>Códigos de erro do </a:t>
            </a:r>
            <a:r>
              <a:rPr lang="pt-BR" dirty="0" err="1"/>
              <a:t>mysql</a:t>
            </a:r>
            <a:endParaRPr lang="pt-BR" dirty="0"/>
          </a:p>
        </p:txBody>
      </p:sp>
      <p:sp>
        <p:nvSpPr>
          <p:cNvPr id="3" name="Espaço Reservado para Conteúdo 2">
            <a:extLst>
              <a:ext uri="{FF2B5EF4-FFF2-40B4-BE49-F238E27FC236}">
                <a16:creationId xmlns:a16="http://schemas.microsoft.com/office/drawing/2014/main" id="{DD8D62A2-67A1-4C90-5DA4-207A5AB0B543}"/>
              </a:ext>
            </a:extLst>
          </p:cNvPr>
          <p:cNvSpPr>
            <a:spLocks noGrp="1"/>
          </p:cNvSpPr>
          <p:nvPr>
            <p:ph idx="1"/>
          </p:nvPr>
        </p:nvSpPr>
        <p:spPr/>
        <p:txBody>
          <a:bodyPr/>
          <a:lstStyle/>
          <a:p>
            <a:pPr marL="0" indent="0">
              <a:buNone/>
            </a:pPr>
            <a:r>
              <a:rPr lang="pt-BR" dirty="0"/>
              <a:t>Erro 126: Índice duplicado</a:t>
            </a:r>
          </a:p>
          <a:p>
            <a:pPr marL="0" indent="0">
              <a:buNone/>
            </a:pPr>
            <a:r>
              <a:rPr lang="pt-BR" dirty="0"/>
              <a:t>O erro 126 ocorre quando há uma tentativa de criar um índice com um nome que já existe na tabela. Isso pode acontecer quando há uma duplicação de nomes de índices. Para resolver esse erro, é necessário verificar se o nome do índice já está sendo usado na tabela e escolher um nome único.</a:t>
            </a:r>
          </a:p>
          <a:p>
            <a:pPr marL="0" indent="0">
              <a:buNone/>
            </a:pPr>
            <a:endParaRPr lang="pt-BR" dirty="0"/>
          </a:p>
        </p:txBody>
      </p:sp>
    </p:spTree>
    <p:extLst>
      <p:ext uri="{BB962C8B-B14F-4D97-AF65-F5344CB8AC3E}">
        <p14:creationId xmlns:p14="http://schemas.microsoft.com/office/powerpoint/2010/main" val="366615063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90071C0-FF55-B1BB-D0A8-FFAF6240FBC7}"/>
              </a:ext>
            </a:extLst>
          </p:cNvPr>
          <p:cNvSpPr>
            <a:spLocks noGrp="1"/>
          </p:cNvSpPr>
          <p:nvPr>
            <p:ph type="title"/>
          </p:nvPr>
        </p:nvSpPr>
        <p:spPr/>
        <p:txBody>
          <a:bodyPr/>
          <a:lstStyle/>
          <a:p>
            <a:r>
              <a:rPr lang="pt-BR" dirty="0"/>
              <a:t>MER</a:t>
            </a:r>
          </a:p>
        </p:txBody>
      </p:sp>
      <p:sp>
        <p:nvSpPr>
          <p:cNvPr id="3" name="Espaço Reservado para Conteúdo 2">
            <a:extLst>
              <a:ext uri="{FF2B5EF4-FFF2-40B4-BE49-F238E27FC236}">
                <a16:creationId xmlns:a16="http://schemas.microsoft.com/office/drawing/2014/main" id="{0826F276-A331-D9A8-302F-2A8F63453E29}"/>
              </a:ext>
            </a:extLst>
          </p:cNvPr>
          <p:cNvSpPr>
            <a:spLocks noGrp="1"/>
          </p:cNvSpPr>
          <p:nvPr>
            <p:ph idx="1"/>
          </p:nvPr>
        </p:nvSpPr>
        <p:spPr>
          <a:xfrm>
            <a:off x="317694" y="1291053"/>
            <a:ext cx="6026959" cy="4351338"/>
          </a:xfrm>
        </p:spPr>
        <p:txBody>
          <a:bodyPr>
            <a:normAutofit/>
          </a:bodyPr>
          <a:lstStyle/>
          <a:p>
            <a:pPr marL="0" indent="0">
              <a:buNone/>
            </a:pPr>
            <a:endParaRPr lang="pt-BR" dirty="0"/>
          </a:p>
          <a:p>
            <a:pPr marL="0" indent="0">
              <a:buNone/>
            </a:pPr>
            <a:r>
              <a:rPr lang="pt-BR" b="1" dirty="0"/>
              <a:t>MER</a:t>
            </a:r>
            <a:r>
              <a:rPr lang="pt-BR" dirty="0"/>
              <a:t> – Modelo Entidade Relacionamento</a:t>
            </a:r>
          </a:p>
          <a:p>
            <a:pPr marL="0" indent="0">
              <a:buNone/>
            </a:pPr>
            <a:r>
              <a:rPr lang="pt-BR" dirty="0"/>
              <a:t>	É utilizado para descrever os objetos do mundo real através de entidades, com suas propriedades que são os atributos e os seus relacionamentos.</a:t>
            </a:r>
          </a:p>
          <a:p>
            <a:pPr marL="0" indent="0">
              <a:buNone/>
            </a:pPr>
            <a:endParaRPr lang="pt-BR" dirty="0"/>
          </a:p>
        </p:txBody>
      </p:sp>
      <p:sp>
        <p:nvSpPr>
          <p:cNvPr id="4" name="AutoShape 2">
            <a:extLst>
              <a:ext uri="{FF2B5EF4-FFF2-40B4-BE49-F238E27FC236}">
                <a16:creationId xmlns:a16="http://schemas.microsoft.com/office/drawing/2014/main" id="{1203FCC9-F5C7-FFA0-146F-FCACF9E4A5FA}"/>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pic>
        <p:nvPicPr>
          <p:cNvPr id="6" name="Imagem 5">
            <a:extLst>
              <a:ext uri="{FF2B5EF4-FFF2-40B4-BE49-F238E27FC236}">
                <a16:creationId xmlns:a16="http://schemas.microsoft.com/office/drawing/2014/main" id="{85C18855-CB1A-9146-ABCE-5715E342219F}"/>
              </a:ext>
            </a:extLst>
          </p:cNvPr>
          <p:cNvPicPr>
            <a:picLocks noChangeAspect="1"/>
          </p:cNvPicPr>
          <p:nvPr/>
        </p:nvPicPr>
        <p:blipFill>
          <a:blip r:embed="rId2"/>
          <a:stretch>
            <a:fillRect/>
          </a:stretch>
        </p:blipFill>
        <p:spPr>
          <a:xfrm>
            <a:off x="6065057" y="1624794"/>
            <a:ext cx="5843616" cy="3303612"/>
          </a:xfrm>
          <a:prstGeom prst="rect">
            <a:avLst/>
          </a:prstGeom>
        </p:spPr>
      </p:pic>
    </p:spTree>
    <p:extLst>
      <p:ext uri="{BB962C8B-B14F-4D97-AF65-F5344CB8AC3E}">
        <p14:creationId xmlns:p14="http://schemas.microsoft.com/office/powerpoint/2010/main" val="1149561728"/>
      </p:ext>
    </p:extLst>
  </p:cSld>
  <p:clrMapOvr>
    <a:masterClrMapping/>
  </p:clrMapOvr>
</p:sld>
</file>

<file path=ppt/theme/theme1.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o" ma:contentTypeID="0x0101007D8568F525725E4DBCDC0CA0217D42BC" ma:contentTypeVersion="3" ma:contentTypeDescription="Crie um novo documento." ma:contentTypeScope="" ma:versionID="cd1e0bade99fd7a6597123d49b038b45">
  <xsd:schema xmlns:xsd="http://www.w3.org/2001/XMLSchema" xmlns:xs="http://www.w3.org/2001/XMLSchema" xmlns:p="http://schemas.microsoft.com/office/2006/metadata/properties" xmlns:ns2="b13c6777-a5a0-4518-be0c-b0a0cdef98da" targetNamespace="http://schemas.microsoft.com/office/2006/metadata/properties" ma:root="true" ma:fieldsID="e2c51236847409bded966b85e67ccb18" ns2:_="">
    <xsd:import namespace="b13c6777-a5a0-4518-be0c-b0a0cdef98da"/>
    <xsd:element name="properties">
      <xsd:complexType>
        <xsd:sequence>
          <xsd:element name="documentManagement">
            <xsd:complexType>
              <xsd:all>
                <xsd:element ref="ns2:MediaServiceMetadata" minOccurs="0"/>
                <xsd:element ref="ns2:MediaServiceFastMetadata"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13c6777-a5a0-4518-be0c-b0a0cdef98da"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Tipo de Conteúdo"/>
        <xsd:element ref="dc:title" minOccurs="0" maxOccurs="1" ma:index="4" ma:displayName="Título"/>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76475DF8-884D-4BBB-A91E-FFF82274E6AB}">
  <ds:schemaRefs>
    <ds:schemaRef ds:uri="95272ddd-0aa6-4db7-baec-256c3e9c96bc"/>
    <ds:schemaRef ds:uri="http://schemas.microsoft.com/office/2006/documentManagement/types"/>
    <ds:schemaRef ds:uri="http://schemas.microsoft.com/office/2006/metadata/properties"/>
    <ds:schemaRef ds:uri="http://purl.org/dc/elements/1.1/"/>
    <ds:schemaRef ds:uri="http://schemas.microsoft.com/office/infopath/2007/PartnerControls"/>
    <ds:schemaRef ds:uri="http://www.w3.org/XML/1998/namespace"/>
    <ds:schemaRef ds:uri="http://purl.org/dc/dcmitype/"/>
    <ds:schemaRef ds:uri="http://purl.org/dc/terms/"/>
    <ds:schemaRef ds:uri="http://schemas.openxmlformats.org/package/2006/metadata/core-properties"/>
    <ds:schemaRef ds:uri="f6dad8e5-ebe9-4da3-a9ca-bc5e8ff08235"/>
  </ds:schemaRefs>
</ds:datastoreItem>
</file>

<file path=customXml/itemProps2.xml><?xml version="1.0" encoding="utf-8"?>
<ds:datastoreItem xmlns:ds="http://schemas.openxmlformats.org/officeDocument/2006/customXml" ds:itemID="{74450E76-5C60-4149-8A8F-BBEBCF18B79F}">
  <ds:schemaRefs>
    <ds:schemaRef ds:uri="http://schemas.microsoft.com/sharepoint/v3/contenttype/forms"/>
  </ds:schemaRefs>
</ds:datastoreItem>
</file>

<file path=customXml/itemProps3.xml><?xml version="1.0" encoding="utf-8"?>
<ds:datastoreItem xmlns:ds="http://schemas.openxmlformats.org/officeDocument/2006/customXml" ds:itemID="{9793C2B5-B28E-43C2-922C-51BEBD117B13}"/>
</file>

<file path=docProps/app.xml><?xml version="1.0" encoding="utf-8"?>
<Properties xmlns="http://schemas.openxmlformats.org/officeDocument/2006/extended-properties" xmlns:vt="http://schemas.openxmlformats.org/officeDocument/2006/docPropsVTypes">
  <Template/>
  <TotalTime>13254</TotalTime>
  <Words>6351</Words>
  <Application>Microsoft Office PowerPoint</Application>
  <PresentationFormat>Widescreen</PresentationFormat>
  <Paragraphs>599</Paragraphs>
  <Slides>81</Slides>
  <Notes>0</Notes>
  <HiddenSlides>0</HiddenSlides>
  <MMClips>1</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81</vt:i4>
      </vt:variant>
    </vt:vector>
  </HeadingPairs>
  <TitlesOfParts>
    <vt:vector size="87" baseType="lpstr">
      <vt:lpstr>Aptos</vt:lpstr>
      <vt:lpstr>Arial</vt:lpstr>
      <vt:lpstr>Calibri</vt:lpstr>
      <vt:lpstr>Courier New</vt:lpstr>
      <vt:lpstr>Helvetica</vt:lpstr>
      <vt:lpstr>Tema do Office</vt:lpstr>
      <vt:lpstr> Banco de Dados para WEB</vt:lpstr>
      <vt:lpstr>Contrato de convivência</vt:lpstr>
      <vt:lpstr>Contrato de convivência</vt:lpstr>
      <vt:lpstr>Apresentação do PowerPoint</vt:lpstr>
      <vt:lpstr>O que é um banco de dados?</vt:lpstr>
      <vt:lpstr>O que é um Banco de Dados Relacional</vt:lpstr>
      <vt:lpstr>O que é um banco de dados?</vt:lpstr>
      <vt:lpstr>Entidade Relacional</vt:lpstr>
      <vt:lpstr>MER</vt:lpstr>
      <vt:lpstr>DER</vt:lpstr>
      <vt:lpstr>Diagrama de Entidade Relacional: DER </vt:lpstr>
      <vt:lpstr>Cardinalidade</vt:lpstr>
      <vt:lpstr>Diagrama de Entidade Relacional: DER – E-Commerce Básico </vt:lpstr>
      <vt:lpstr>SGBD</vt:lpstr>
      <vt:lpstr>Comandos</vt:lpstr>
      <vt:lpstr>Instalando os SGBD</vt:lpstr>
      <vt:lpstr>Criando chave estrangeira</vt:lpstr>
      <vt:lpstr>No caso da tabela já existir</vt:lpstr>
      <vt:lpstr>Resultado</vt:lpstr>
      <vt:lpstr>CRUD</vt:lpstr>
      <vt:lpstr>Alguns atributos dos campos</vt:lpstr>
      <vt:lpstr>Tipos de Campos</vt:lpstr>
      <vt:lpstr>Tipos de Campos</vt:lpstr>
      <vt:lpstr>Tipos de Campos</vt:lpstr>
      <vt:lpstr>Tipos de Campos</vt:lpstr>
      <vt:lpstr>Tipos de Campos</vt:lpstr>
      <vt:lpstr>Tipos de Campos</vt:lpstr>
      <vt:lpstr>Tipos de Campos</vt:lpstr>
      <vt:lpstr>Tipos de Campos</vt:lpstr>
      <vt:lpstr>Tipos de Campos</vt:lpstr>
      <vt:lpstr>Tipos de Campos</vt:lpstr>
      <vt:lpstr>Tipos de Campos</vt:lpstr>
      <vt:lpstr>Tipos de Campos</vt:lpstr>
      <vt:lpstr>Tipos de Campos</vt:lpstr>
      <vt:lpstr>Tipos de Campos</vt:lpstr>
      <vt:lpstr>Tipos de Campos</vt:lpstr>
      <vt:lpstr>Tipos de Campos</vt:lpstr>
      <vt:lpstr>Tipos de Campos</vt:lpstr>
      <vt:lpstr>Apresentação do PowerPoint</vt:lpstr>
      <vt:lpstr>Operações com banco de dados</vt:lpstr>
      <vt:lpstr>CRUD</vt:lpstr>
      <vt:lpstr>CRUD</vt:lpstr>
      <vt:lpstr>Relacionamento INNER JOIN</vt:lpstr>
      <vt:lpstr>Apresentação do PowerPoint</vt:lpstr>
      <vt:lpstr>Mysql X MariaDB</vt:lpstr>
      <vt:lpstr>Comandos importantes</vt:lpstr>
      <vt:lpstr>Funções matemáticas</vt:lpstr>
      <vt:lpstr>Links importantes</vt:lpstr>
      <vt:lpstr>Apresentação do PowerPoint</vt:lpstr>
      <vt:lpstr>Exemplo interessante</vt:lpstr>
      <vt:lpstr>Resultado</vt:lpstr>
      <vt:lpstr>Mais comandos</vt:lpstr>
      <vt:lpstr>Ver estrutura de uma tabela</vt:lpstr>
      <vt:lpstr>Limite nas Consultas</vt:lpstr>
      <vt:lpstr>Between</vt:lpstr>
      <vt:lpstr>IN</vt:lpstr>
      <vt:lpstr>Procedures de Functions</vt:lpstr>
      <vt:lpstr>Function</vt:lpstr>
      <vt:lpstr>Functions</vt:lpstr>
      <vt:lpstr>Function Exemplo</vt:lpstr>
      <vt:lpstr>Apresentação do PowerPoint</vt:lpstr>
      <vt:lpstr>Functions Exemplo</vt:lpstr>
      <vt:lpstr>Procedure</vt:lpstr>
      <vt:lpstr>Procedures</vt:lpstr>
      <vt:lpstr>Procedures Exemplo</vt:lpstr>
      <vt:lpstr>Formatando Valor para reais</vt:lpstr>
      <vt:lpstr>Views</vt:lpstr>
      <vt:lpstr>Views</vt:lpstr>
      <vt:lpstr>TRIGGERS</vt:lpstr>
      <vt:lpstr>TRIGGERS</vt:lpstr>
      <vt:lpstr>Exercício com Trigger</vt:lpstr>
      <vt:lpstr>Exercício com Trigger</vt:lpstr>
      <vt:lpstr>Relacionamentos JOIN</vt:lpstr>
      <vt:lpstr>Registro único</vt:lpstr>
      <vt:lpstr>Registro Único</vt:lpstr>
      <vt:lpstr>Registro único</vt:lpstr>
      <vt:lpstr>Códigos de erro do mysql</vt:lpstr>
      <vt:lpstr>Códigos de erro do mysql</vt:lpstr>
      <vt:lpstr>Códigos de erro do mysql</vt:lpstr>
      <vt:lpstr>Códigos de erro do mysql</vt:lpstr>
      <vt:lpstr>Códigos de erro do mysql</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Apresentação do PowerPoint</dc:title>
  <dc:creator>Thiago Augusto da Costa</dc:creator>
  <cp:lastModifiedBy>CELSO LUIS CALDEIRA</cp:lastModifiedBy>
  <cp:revision>87</cp:revision>
  <dcterms:created xsi:type="dcterms:W3CDTF">2017-01-10T17:35:04Z</dcterms:created>
  <dcterms:modified xsi:type="dcterms:W3CDTF">2026-01-17T14:49:58Z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0x0101007D8568F525725E4DBCDC0CA0217D42BC</vt:lpwstr>
  </property>
</Properties>
</file>

<file path=docProps/thumbnail.jpeg>
</file>